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6" r:id="rId47"/>
    <p:sldId id="307" r:id="rId48"/>
    <p:sldId id="308" r:id="rId49"/>
    <p:sldId id="302" r:id="rId50"/>
    <p:sldId id="303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18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B6197-891F-427D-A838-EBB00AAA3852}" type="datetimeFigureOut">
              <a:rPr lang="en-US" smtClean="0"/>
              <a:t>05.08.2013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933EF-DED5-4673-8A3D-1F10FEAC6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85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A6A67AA-2774-4E81-AAE0-1CEDE59D7F20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DB3F5E-EF75-4FA2-B7CF-1E2715E870CE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133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3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3085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D58CAB0-C54A-4408-802A-4E589EFB651D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E1637E-0DA3-4500-8D9D-97116AF6EEE1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1278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7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02148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E16A34C-58D8-41DE-9493-EE8CCB823FBF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0DC56F-29E0-45CE-A658-6887ED5661C6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135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5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67517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C16A140-FA7C-47F6-8A7D-9E36EE08B1BF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A7E7EF-4281-453A-8C47-36232A8C6780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127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7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80708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476462C-8FC7-4F32-BA48-F75E0E1A9CEB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28D5F2-165A-43B5-9374-83C8A051CEE1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135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5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16997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CF10AC2-2831-4544-BA0B-9C27156D8885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00209A-B000-454C-9C72-951B847CE6C0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127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7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34703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D79CEFC-1AF0-44E3-A772-9EF111A96194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215B4D-D51E-4476-8E37-425CD39C06EC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128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8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791737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944A61F-1FE1-4707-ABE0-DBA49A7C5D82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52773A-D2EF-4222-8584-74F6DF951582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128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8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06802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9D7B703-EEA4-46BB-91D9-CE08951B6190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1445B3-EDF1-49E5-8A56-852188006B78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128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8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04085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79C93A5-F9D8-4BCC-9139-8809F5EFA178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CA3B7F-31E4-4949-A239-8823BFF2D19D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128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8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7102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34E46C1-B0AE-4E4F-AFE5-BA8BDADEE3F8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9AC3C1-3D32-4E84-B3BD-4CEA83AF96F8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129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9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27233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0C4CBDC-7282-4B08-A425-2DC06DAA2102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DC58AB-5FA3-41B5-A95A-0B8D523CC591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133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3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38507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6ED1871-38C9-4319-95DA-061328DA6317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82464F-8802-452F-B009-775D60FC8D5E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132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2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05153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AA00994-514F-47F0-8FCE-EB541ABAE0D3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0988A-B182-4EB8-8B23-E04F5BAD9AA8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135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04139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2871EED-2A7E-4739-A41F-7F556E2A1937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AB4D6F-0FE6-422F-98C4-EEBDBA9CB7C4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129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9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12294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1B4587C-58CC-4001-9A84-92CF3EFE6426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B44454-3D72-4A84-A72D-9E9E08677A9A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129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9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36335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8E38212-5897-46F7-8ACA-C2AF120A62E6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B6978B-05BD-4C42-A54B-632C3DC76907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129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9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93826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8D42D89-C42F-4A19-93B7-8E7AD710C829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F26F50-1454-4F65-BEDC-C5DF7DB5EF4D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132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2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00389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3E690AA-F24F-4A02-8352-00E0CCBEAE07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759F36-76D2-4C92-9B9F-970C79B03601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129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9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62830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8D991FF-06B2-4EA3-994E-64286F78957B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BF0756-26C8-4145-AB9A-55B82EBB4A87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135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5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77543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BF0A57E-9612-45C7-A1A6-685F2E011506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97404C-9BD1-4C5D-9F07-FFE5D2EAD575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130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0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67997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6FA2369-8662-4B54-B910-C3F3C7E4F52C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476AC6-D553-4A86-A383-069AF8A152D4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130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0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27936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54B8BBC-B57A-4C61-BF7E-BA8BAED2D315}" type="datetime1">
              <a:rPr lang="en-US"/>
              <a:pPr/>
              <a:t>06.08.2013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FB8036-B354-4AD4-9772-EA151AF27837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134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4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970050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139111C-7DCD-4BE5-A21D-77D05EE3F781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18AB09-4E05-4DDD-8D3E-C2C9812A21E9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130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0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18387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A08E3B0-78CA-428A-946F-EC1D87B4E904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F16A0A-4F6F-44FF-BBB8-85D3FEA0665F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131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1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72194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7D97CE2-0586-43CA-BF11-585F3D07DCDB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473A9B-1D42-4A83-91F6-065452F87E67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130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0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982754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361D8BD-1B49-4545-B748-6FAAB6B0912B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DD8B09-4EBE-441B-AECE-069D0A84BCB1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132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2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07061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2157736-DB2E-431B-A4D7-872CDEDE42C8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FAAA0C-C344-49F0-A2D0-42AC5622B7B3}" type="slidenum">
              <a:rPr lang="en-US"/>
              <a:pPr/>
              <a:t>42</a:t>
            </a:fld>
            <a:endParaRPr lang="en-US" dirty="0"/>
          </a:p>
        </p:txBody>
      </p:sp>
      <p:sp>
        <p:nvSpPr>
          <p:cNvPr id="136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31388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B1C7F95-B4E3-46F4-9977-62CEF1E2D49F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24E03B-9D22-41CE-8578-C4ED0EA0D6F8}" type="slidenum">
              <a:rPr lang="en-US"/>
              <a:pPr/>
              <a:t>43</a:t>
            </a:fld>
            <a:endParaRPr lang="en-US" dirty="0"/>
          </a:p>
        </p:txBody>
      </p:sp>
      <p:sp>
        <p:nvSpPr>
          <p:cNvPr id="131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1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78237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F6FECEF-908F-4129-AF45-9AB7CFFE3823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EF714-960D-4034-A285-049D389A30FB}" type="slidenum">
              <a:rPr lang="en-US"/>
              <a:pPr/>
              <a:t>44</a:t>
            </a:fld>
            <a:endParaRPr lang="en-US" dirty="0"/>
          </a:p>
        </p:txBody>
      </p:sp>
      <p:sp>
        <p:nvSpPr>
          <p:cNvPr id="131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1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162347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31F3E62-FA49-40B5-81F7-1632D150D5A0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4931BF-B89C-40EF-9E5B-EDE4899C5AAD}" type="slidenum">
              <a:rPr lang="en-US"/>
              <a:pPr/>
              <a:t>45</a:t>
            </a:fld>
            <a:endParaRPr lang="en-US" dirty="0"/>
          </a:p>
        </p:txBody>
      </p:sp>
      <p:sp>
        <p:nvSpPr>
          <p:cNvPr id="132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2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544316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A579427-F12F-403F-A63E-16E92169E0AE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070FE5-C068-4910-8C54-E12BDF1D3D41}" type="slidenum">
              <a:rPr lang="en-US"/>
              <a:pPr/>
              <a:t>50</a:t>
            </a:fld>
            <a:endParaRPr lang="en-US" dirty="0"/>
          </a:p>
        </p:txBody>
      </p:sp>
      <p:sp>
        <p:nvSpPr>
          <p:cNvPr id="1246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46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72518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185C7F0-B09D-47D7-8212-4442DD71975C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F695C2-76C9-4C65-8A75-95A4EB14EEB5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134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4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75461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3C20D1A-40F7-4F27-8AB3-77E89FEA8C30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B7F5F2-1440-4DB7-BA49-A0681F65B694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126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6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45802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C9FED4C-1533-4305-8D7D-376CFAADBFEC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979FB-F3C9-4D8C-BAA6-BA69DF202BF4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127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7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09835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EB4D6B1-5F3B-4F65-A8D0-C14A31B486E5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766196-9E25-461C-96C5-70B8AB0AFF7B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134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4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77084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1E40748-8163-4C21-8E27-B51168F989CE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7324C9-9D0E-4E95-A72E-DCF954090910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1281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8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67706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3C29A31-1FDB-4AD7-ACD3-3CF313FCD3A3}" type="datetime1">
              <a:rPr lang="en-US"/>
              <a:pPr/>
              <a:t>05.08.2013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A51C59-D79A-4E36-AC39-7CFDC2D03857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127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7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6540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621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E268D4CD-3BAA-4F1E-B16F-6EB4B37F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26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E268D4CD-3BAA-4F1E-B16F-6EB4B37F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68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27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298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7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286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forums.academy.telerik.com/" TargetMode="External"/><Relationship Id="rId13" Type="http://schemas.openxmlformats.org/officeDocument/2006/relationships/hyperlink" Target="http://schoolacademy.telerik.com/" TargetMode="External"/><Relationship Id="rId18" Type="http://schemas.openxmlformats.org/officeDocument/2006/relationships/hyperlink" Target="http://codecourse.telerik.com/" TargetMode="External"/><Relationship Id="rId26" Type="http://schemas.openxmlformats.org/officeDocument/2006/relationships/hyperlink" Target="http://csharpfundamentals.telerik.com/" TargetMode="Externa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://academy.telerik.com/" TargetMode="External"/><Relationship Id="rId7" Type="http://schemas.openxmlformats.org/officeDocument/2006/relationships/theme" Target="../theme/theme1.xml"/><Relationship Id="rId12" Type="http://schemas.openxmlformats.org/officeDocument/2006/relationships/hyperlink" Target="http://html5course.telerik.com/" TargetMode="External"/><Relationship Id="rId17" Type="http://schemas.openxmlformats.org/officeDocument/2006/relationships/hyperlink" Target="http://www.nakov.com/" TargetMode="External"/><Relationship Id="rId25" Type="http://schemas.openxmlformats.org/officeDocument/2006/relationships/hyperlink" Target="http://www.nikolay.it/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bgcoder.com/" TargetMode="External"/><Relationship Id="rId20" Type="http://schemas.openxmlformats.org/officeDocument/2006/relationships/hyperlink" Target="http://aspnetcourse.telerik.com/" TargetMode="Externa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://seocourse.telerik.com/" TargetMode="External"/><Relationship Id="rId24" Type="http://schemas.openxmlformats.org/officeDocument/2006/relationships/hyperlink" Target="http://www.minkov.it/" TargetMode="Externa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clouddevcourse.telerik.com/" TargetMode="External"/><Relationship Id="rId23" Type="http://schemas.openxmlformats.org/officeDocument/2006/relationships/hyperlink" Target="http://www.introprogramming.info/" TargetMode="External"/><Relationship Id="rId28" Type="http://schemas.openxmlformats.org/officeDocument/2006/relationships/image" Target="../media/image2.png"/><Relationship Id="rId10" Type="http://schemas.openxmlformats.org/officeDocument/2006/relationships/hyperlink" Target="http://www.telerik-kids.com/" TargetMode="External"/><Relationship Id="rId19" Type="http://schemas.openxmlformats.org/officeDocument/2006/relationships/hyperlink" Target="http://algoacademy.telerik.com/" TargetMode="External"/><Relationship Id="rId31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hyperlink" Target="http://kursove-uroci-knigi-obuchenie-programirane-web-design-csharp.info/" TargetMode="External"/><Relationship Id="rId14" Type="http://schemas.openxmlformats.org/officeDocument/2006/relationships/hyperlink" Target="http://mvccourse.telerik.com/" TargetMode="External"/><Relationship Id="rId22" Type="http://schemas.openxmlformats.org/officeDocument/2006/relationships/hyperlink" Target="http://mobiledevcourse.telerik.com/" TargetMode="External"/><Relationship Id="rId27" Type="http://schemas.openxmlformats.org/officeDocument/2006/relationships/image" Target="../media/image1.pn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5401" y="304800"/>
            <a:ext cx="1816798" cy="331718"/>
            <a:chOff x="1236228" y="1523999"/>
            <a:chExt cx="4351212" cy="3261410"/>
          </a:xfrm>
          <a:solidFill>
            <a:schemeClr val="bg1"/>
          </a:solidFill>
        </p:grpSpPr>
        <p:sp>
          <p:nvSpPr>
            <p:cNvPr id="10" name="TextBox 9">
              <a:hlinkClick r:id="rId8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1" name="TextBox 10">
              <a:hlinkClick r:id="rId9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12" name="TextBox 11">
              <a:hlinkClick r:id="rId10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hlinkClick r:id="rId11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4" name="TextBox 13">
              <a:hlinkClick r:id="rId12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5" name="TextBox 14">
              <a:hlinkClick r:id="rId13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>
              <a:hlinkClick r:id="rId14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8" name="TextBox 17">
              <a:hlinkClick r:id="rId15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19" name="TextBox 18">
              <a:hlinkClick r:id="rId16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0" name="TextBox 19">
              <a:hlinkClick r:id="rId17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1" name="TextBox 20">
              <a:hlinkClick r:id="rId18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22" name="TextBox 21">
              <a:hlinkClick r:id="rId19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3" name="TextBox 22">
              <a:hlinkClick r:id="rId20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TextBox 23">
              <a:hlinkClick r:id="rId21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25" name="TextBox 24">
              <a:hlinkClick r:id="rId22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6" name="TextBox 25">
              <a:hlinkClick r:id="rId23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27" name="TextBox 26">
              <a:hlinkClick r:id="rId24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hlinkClick r:id="rId25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1" name="TextBox 30">
              <a:hlinkClick r:id="rId26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 descr="Telerik Academy for Software Engineers - http://academy.telerik.com" title="Telerik Software Academy"/>
          <p:cNvPicPr>
            <a:picLocks noChangeAspect="1" noChangeArrowheads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274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www.telerik.com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microsoft.com/office/2007/relationships/hdphoto" Target="../media/hdphoto4.wdp"/><Relationship Id="rId4" Type="http://schemas.openxmlformats.org/officeDocument/2006/relationships/image" Target="../media/image27.png"/><Relationship Id="rId9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7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jpe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jpe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2362200"/>
            <a:ext cx="8229600" cy="1524000"/>
          </a:xfrm>
        </p:spPr>
        <p:txBody>
          <a:bodyPr>
            <a:normAutofit fontScale="90000"/>
          </a:bodyPr>
          <a:lstStyle/>
          <a:p>
            <a:pPr>
              <a:lnSpc>
                <a:spcPct val="105000"/>
              </a:lnSpc>
            </a:pPr>
            <a:r>
              <a:rPr lang="en-US" dirty="0" smtClean="0"/>
              <a:t>Windows Communication Foundation (WCF)</a:t>
            </a:r>
            <a:endParaRPr lang="bg-BG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4953001"/>
            <a:ext cx="3352800" cy="523220"/>
          </a:xfrm>
        </p:spPr>
        <p:txBody>
          <a:bodyPr/>
          <a:lstStyle/>
          <a:p>
            <a:r>
              <a:rPr lang="en-US" dirty="0"/>
              <a:t>Svetlin </a:t>
            </a:r>
            <a:r>
              <a:rPr lang="en-US" dirty="0" smtClean="0"/>
              <a:t>Nakov</a:t>
            </a:r>
            <a:endParaRPr lang="en-US" dirty="0"/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2" y="5410200"/>
            <a:ext cx="2090957" cy="369332"/>
          </a:xfrm>
        </p:spPr>
        <p:txBody>
          <a:bodyPr/>
          <a:lstStyle/>
          <a:p>
            <a:r>
              <a:rPr lang="en-US" dirty="0"/>
              <a:t>Telerik </a:t>
            </a:r>
            <a:r>
              <a:rPr lang="en-US" dirty="0" smtClean="0"/>
              <a:t>Corporation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2" y="5791200"/>
            <a:ext cx="1707903" cy="3385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www.telerik.com</a:t>
            </a:r>
            <a:endParaRPr lang="en-US" dirty="0"/>
          </a:p>
        </p:txBody>
      </p:sp>
      <p:pic>
        <p:nvPicPr>
          <p:cNvPr id="116740" name="Picture 4" descr="http://www.complexdiscovery.com/info/wp-content/uploads/2010/04/communication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3640" y="457200"/>
            <a:ext cx="1476960" cy="14954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WCF.JP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28934" y="4572000"/>
            <a:ext cx="3046925" cy="1828800"/>
          </a:xfrm>
          <a:prstGeom prst="roundRect">
            <a:avLst>
              <a:gd name="adj" fmla="val 341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1.gstatic.com/images?q=tbn:0-IlIAXkQiewAM:http://gozonews.com/wp-content/uploads/2008/09/communication.jpg&amp;t=1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098526">
            <a:off x="594821" y="3430825"/>
            <a:ext cx="1587476" cy="961092"/>
          </a:xfrm>
          <a:prstGeom prst="roundRect">
            <a:avLst>
              <a:gd name="adj" fmla="val 10231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acbsa.co.za/_inc/_img/globe%20internet.jpg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2967618" y="131327"/>
            <a:ext cx="1379967" cy="2133600"/>
          </a:xfrm>
          <a:prstGeom prst="roundRect">
            <a:avLst>
              <a:gd name="adj" fmla="val 449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delhi.click.in/classifieds/images/6_9_2009_1_51_1240_cutting-edge-internet-communication-technology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2" y="4572000"/>
            <a:ext cx="2109173" cy="1828800"/>
          </a:xfrm>
          <a:prstGeom prst="roundRect">
            <a:avLst>
              <a:gd name="adj" fmla="val 341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older,we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602" y="492374"/>
            <a:ext cx="1379967" cy="137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13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WCF Service</a:t>
            </a:r>
            <a:endParaRPr lang="bg-BG" dirty="0"/>
          </a:p>
        </p:txBody>
      </p:sp>
      <p:sp>
        <p:nvSpPr>
          <p:cNvPr id="1271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To </a:t>
            </a:r>
            <a:r>
              <a:rPr lang="en-US" dirty="0"/>
              <a:t>create a WCF Web Service </a:t>
            </a:r>
            <a:r>
              <a:rPr lang="en-US" dirty="0" smtClean="0"/>
              <a:t>use </a:t>
            </a:r>
            <a:r>
              <a:rPr lang="en-US" dirty="0"/>
              <a:t>one of the following </a:t>
            </a:r>
            <a:r>
              <a:rPr lang="en-US" dirty="0" smtClean="0"/>
              <a:t>VS templates: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WCF </a:t>
            </a:r>
            <a:r>
              <a:rPr lang="en-US" dirty="0"/>
              <a:t>Service Application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WCF </a:t>
            </a:r>
            <a:r>
              <a:rPr lang="en-US" dirty="0"/>
              <a:t>Service Library</a:t>
            </a:r>
          </a:p>
          <a:p>
            <a:pPr>
              <a:lnSpc>
                <a:spcPct val="100000"/>
              </a:lnSpc>
            </a:pPr>
            <a:r>
              <a:rPr lang="en-US" dirty="0"/>
              <a:t>Three </a:t>
            </a:r>
            <a:r>
              <a:rPr lang="en-US" dirty="0" smtClean="0"/>
              <a:t>steps to create WCF services: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Define one or more interfaces </a:t>
            </a:r>
            <a:r>
              <a:rPr lang="en-US" dirty="0" smtClean="0"/>
              <a:t>describing what </a:t>
            </a:r>
            <a:r>
              <a:rPr lang="en-US" dirty="0"/>
              <a:t>our service can </a:t>
            </a:r>
            <a:r>
              <a:rPr lang="en-US" dirty="0" smtClean="0"/>
              <a:t>do (operations)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Implement those interfaces in one or more </a:t>
            </a:r>
            <a:r>
              <a:rPr lang="en-US" dirty="0" smtClean="0"/>
              <a:t>classes (implementation)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Configure the </a:t>
            </a:r>
            <a:r>
              <a:rPr lang="en-US" dirty="0" smtClean="0"/>
              <a:t>service (XML configuration file)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88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066800"/>
            <a:ext cx="71628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Creating a WCF Service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90600" y="1793079"/>
            <a:ext cx="7162800" cy="569120"/>
          </a:xfrm>
        </p:spPr>
        <p:txBody>
          <a:bodyPr/>
          <a:lstStyle/>
          <a:p>
            <a:r>
              <a:rPr dirty="0" smtClean="0"/>
              <a:t>Step 1: Defining a Service Contract</a:t>
            </a:r>
            <a:endParaRPr lang="bg-B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0" b="100000" l="0" r="100000">
                        <a14:backgroundMark x1="24648" y1="22599" x2="24648" y2="22599"/>
                        <a14:backgroundMark x1="79930" y1="22034" x2="79930" y2="22034"/>
                        <a14:backgroundMark x1="55634" y1="27119" x2="55634" y2="27119"/>
                        <a14:backgroundMark x1="53521" y1="28249" x2="53521" y2="28249"/>
                        <a14:backgroundMark x1="54577" y1="25424" x2="54577" y2="25424"/>
                        <a14:backgroundMark x1="54577" y1="24294" x2="54577" y2="24294"/>
                        <a14:backgroundMark x1="54225" y1="16949" x2="54225" y2="16949"/>
                        <a14:backgroundMark x1="42606" y1="16384" x2="42606" y2="16384"/>
                        <a14:backgroundMark x1="43662" y1="16384" x2="43662" y2="16384"/>
                        <a14:backgroundMark x1="50352" y1="28249" x2="50352" y2="28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2" y="2742933"/>
            <a:ext cx="5638798" cy="351432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319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Service </a:t>
            </a:r>
            <a:r>
              <a:rPr lang="en-US" dirty="0"/>
              <a:t>Contract</a:t>
            </a:r>
            <a:endParaRPr lang="bg-BG" dirty="0"/>
          </a:p>
        </p:txBody>
      </p:sp>
      <p:sp>
        <p:nvSpPr>
          <p:cNvPr id="12800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In order for a WCF service to be used you have to define a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service contract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D</a:t>
            </a:r>
            <a:r>
              <a:rPr lang="bg-BG" sz="2800" dirty="0"/>
              <a:t>efines the functionality offered by the service to the outside world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D</a:t>
            </a:r>
            <a:r>
              <a:rPr lang="bg-BG" sz="2800" dirty="0"/>
              <a:t>escribes to potential users how they communicate with the service 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3000" dirty="0"/>
              <a:t>The WSDL description of the service depends on the service contract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To define a contract create an interface marked with the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[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ServiceContract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]</a:t>
            </a:r>
            <a:r>
              <a:rPr lang="en-US" sz="3000" dirty="0"/>
              <a:t> attribute</a:t>
            </a:r>
            <a:endParaRPr lang="bg-BG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19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Service Contract (</a:t>
            </a:r>
            <a:r>
              <a:rPr lang="en-US" dirty="0"/>
              <a:t>2)</a:t>
            </a:r>
            <a:endParaRPr lang="bg-BG" dirty="0"/>
          </a:p>
        </p:txBody>
      </p:sp>
      <p:sp>
        <p:nvSpPr>
          <p:cNvPr id="1269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/>
              <a:t>Extensive use of attributes: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ServiceContractAttribute</a:t>
            </a:r>
            <a:r>
              <a:rPr lang="en-US" noProof="1" smtClean="0"/>
              <a:t> – for the exposed service interface</a:t>
            </a:r>
          </a:p>
          <a:p>
            <a:pPr lvl="2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OperationContractAttribute</a:t>
            </a:r>
            <a:r>
              <a:rPr lang="en-US" noProof="1" smtClean="0"/>
              <a:t> – for the contract methods that a client can see and use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DataContractAttribute</a:t>
            </a:r>
            <a:r>
              <a:rPr lang="en-US" noProof="1" smtClean="0"/>
              <a:t> – for any classes used as parameters in a method or returned as a result from a method</a:t>
            </a:r>
          </a:p>
          <a:p>
            <a:pPr lvl="2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DataMemberAttribute</a:t>
            </a:r>
            <a:r>
              <a:rPr lang="en-US" noProof="1" smtClean="0"/>
              <a:t> – the properties of those classes visible to the clients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3519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0" y="152400"/>
            <a:ext cx="58674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Defining </a:t>
            </a:r>
            <a:r>
              <a:rPr lang="en-US" dirty="0"/>
              <a:t>a Service Contract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277962" name="Rectangle 10"/>
          <p:cNvSpPr>
            <a:spLocks noChangeArrowheads="1"/>
          </p:cNvSpPr>
          <p:nvPr/>
        </p:nvSpPr>
        <p:spPr bwMode="auto">
          <a:xfrm>
            <a:off x="600055" y="1324100"/>
            <a:ext cx="7926428" cy="50629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[ServiceContract]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IService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[OperationContract]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GetData(int value);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[OperationContract]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CompositeType GetDataUsingDataContract(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CompositeType composite);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[DataContract]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CompositeType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boolValue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stringValue = "Hello";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3315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1524000"/>
            <a:ext cx="70104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Creating a WCF Service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6800" y="2326480"/>
            <a:ext cx="7010400" cy="569120"/>
          </a:xfrm>
        </p:spPr>
        <p:txBody>
          <a:bodyPr/>
          <a:lstStyle/>
          <a:p>
            <a:r>
              <a:rPr dirty="0" smtClean="0"/>
              <a:t>Step 2: Implementing the Service Contract</a:t>
            </a:r>
            <a:endParaRPr lang="bg-BG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9598" y="3429000"/>
            <a:ext cx="3343038" cy="2514600"/>
          </a:xfrm>
          <a:prstGeom prst="roundRect">
            <a:avLst>
              <a:gd name="adj" fmla="val 796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723" y="3429000"/>
            <a:ext cx="3521848" cy="2514600"/>
          </a:xfrm>
          <a:prstGeom prst="roundRect">
            <a:avLst>
              <a:gd name="adj" fmla="val 904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5877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a </a:t>
            </a:r>
            <a:r>
              <a:rPr lang="en-US" dirty="0"/>
              <a:t>WCF </a:t>
            </a:r>
            <a:r>
              <a:rPr lang="en-US" dirty="0" smtClean="0"/>
              <a:t>Service</a:t>
            </a:r>
            <a:endParaRPr lang="bg-BG" dirty="0"/>
          </a:p>
        </p:txBody>
      </p:sp>
      <p:sp>
        <p:nvSpPr>
          <p:cNvPr id="12738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Once a contract is created, the functionality offered by the service has to be implemented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need a class that implements the interface that defines the contract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For example: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1273860" name="Rectangle 4"/>
          <p:cNvSpPr>
            <a:spLocks noChangeArrowheads="1"/>
          </p:cNvSpPr>
          <p:nvPr/>
        </p:nvSpPr>
        <p:spPr bwMode="auto">
          <a:xfrm>
            <a:off x="636588" y="4038600"/>
            <a:ext cx="7821612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Service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IService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GetData(int value)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string.Format("You entered: {0}", value);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1311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1295400"/>
            <a:ext cx="70104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Creating a WCF Service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6800" y="2097880"/>
            <a:ext cx="7010400" cy="569120"/>
          </a:xfrm>
        </p:spPr>
        <p:txBody>
          <a:bodyPr/>
          <a:lstStyle/>
          <a:p>
            <a:r>
              <a:rPr dirty="0" smtClean="0"/>
              <a:t>Step 3: Configuring the Service</a:t>
            </a:r>
            <a:endParaRPr lang="bg-BG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0" y="3048000"/>
            <a:ext cx="4343400" cy="3135146"/>
          </a:xfrm>
          <a:prstGeom prst="roundRect">
            <a:avLst>
              <a:gd name="adj" fmla="val 1240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6065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Endpoints</a:t>
            </a:r>
            <a:endParaRPr lang="bg-BG" dirty="0"/>
          </a:p>
        </p:txBody>
      </p:sp>
      <p:sp>
        <p:nvSpPr>
          <p:cNvPr id="1275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WCF services are visible to the outside world through the so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endpoints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Each endpoint consists of three parts:</a:t>
            </a:r>
          </a:p>
          <a:p>
            <a:pPr marL="452438"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Address</a:t>
            </a:r>
            <a:r>
              <a:rPr lang="en-US" dirty="0"/>
              <a:t> –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of </a:t>
            </a:r>
            <a:r>
              <a:rPr lang="en-US" dirty="0"/>
              <a:t>the endpoint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Can be relative to the base address</a:t>
            </a:r>
          </a:p>
          <a:p>
            <a:pPr marL="452438"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Binding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the protocol over which the communication with the service is made</a:t>
            </a:r>
          </a:p>
          <a:p>
            <a:pPr marL="452438"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Contract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which service contract is visible through this endpoint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233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Endpoints </a:t>
            </a:r>
            <a:r>
              <a:rPr lang="en-US" dirty="0" smtClean="0"/>
              <a:t>(2)</a:t>
            </a:r>
            <a:endParaRPr lang="bg-BG" dirty="0"/>
          </a:p>
        </p:txBody>
      </p:sp>
      <p:sp>
        <p:nvSpPr>
          <p:cNvPr id="12820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Configure endpoints in two ways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 smtClean="0"/>
              <a:t>the application settings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By </a:t>
            </a:r>
            <a:r>
              <a:rPr lang="en-US" dirty="0"/>
              <a:t>a special section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</a:rPr>
              <a:t>&lt;system.serviceModel&gt;</a:t>
            </a:r>
            <a:r>
              <a:rPr lang="en-US" dirty="0" smtClean="0">
                <a:solidFill>
                  <a:srgbClr val="0000FF"/>
                </a:solidFill>
                <a:effectLst/>
              </a:rPr>
              <a:t> </a:t>
            </a:r>
            <a:r>
              <a:rPr lang="en-US" dirty="0"/>
              <a:t>in </a:t>
            </a:r>
            <a:r>
              <a:rPr lang="en-US" dirty="0" smtClean="0"/>
              <a:t>the application configuration file</a:t>
            </a:r>
          </a:p>
          <a:p>
            <a:pPr lvl="3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Web.config</a:t>
            </a:r>
            <a:r>
              <a:rPr lang="en-US" noProof="1" smtClean="0"/>
              <a:t> /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App.config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most frequently used approach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By </a:t>
            </a:r>
            <a:r>
              <a:rPr lang="en-US" dirty="0" smtClean="0"/>
              <a:t>C# code: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282052" name="Rectangle 4"/>
          <p:cNvSpPr>
            <a:spLocks noChangeArrowheads="1"/>
          </p:cNvSpPr>
          <p:nvPr/>
        </p:nvSpPr>
        <p:spPr bwMode="auto">
          <a:xfrm>
            <a:off x="668338" y="5258848"/>
            <a:ext cx="7789862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selfHost.AddServiceEndpoint(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ypeof(ICalculator),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WSHttpBinding(),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</a:t>
            </a: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CalculatorService"); </a:t>
            </a:r>
          </a:p>
        </p:txBody>
      </p:sp>
    </p:spTree>
    <p:extLst>
      <p:ext uri="{BB962C8B-B14F-4D97-AF65-F5344CB8AC3E}">
        <p14:creationId xmlns:p14="http://schemas.microsoft.com/office/powerpoint/2010/main" val="2050680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13363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WCF </a:t>
            </a:r>
            <a:r>
              <a:rPr lang="en-US" dirty="0"/>
              <a:t>– Quick Introduction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Creating a WCF </a:t>
            </a:r>
            <a:r>
              <a:rPr lang="en-US" dirty="0" smtClean="0"/>
              <a:t>Service</a:t>
            </a:r>
            <a:endParaRPr lang="en-US" dirty="0"/>
          </a:p>
          <a:p>
            <a:pPr marL="893763" lvl="1" indent="-350838">
              <a:lnSpc>
                <a:spcPct val="100000"/>
              </a:lnSpc>
            </a:pPr>
            <a:r>
              <a:rPr lang="en-US" dirty="0"/>
              <a:t>Creating a Service Contract</a:t>
            </a:r>
          </a:p>
          <a:p>
            <a:pPr marL="893763" lvl="1" indent="-350838">
              <a:lnSpc>
                <a:spcPct val="100000"/>
              </a:lnSpc>
            </a:pPr>
            <a:r>
              <a:rPr lang="en-US" dirty="0"/>
              <a:t>Implementing the Service Contract</a:t>
            </a:r>
          </a:p>
          <a:p>
            <a:pPr marL="893763" lvl="1" indent="-350838">
              <a:lnSpc>
                <a:spcPct val="100000"/>
              </a:lnSpc>
            </a:pPr>
            <a:r>
              <a:rPr lang="en-US" dirty="0"/>
              <a:t>Configuring the Service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Hosting WCF </a:t>
            </a:r>
            <a:r>
              <a:rPr lang="en-US" dirty="0" smtClean="0"/>
              <a:t>Services (Self-Hosting and in IIS)</a:t>
            </a:r>
            <a:endParaRPr lang="en-US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Consuming WCF </a:t>
            </a:r>
            <a:r>
              <a:rPr lang="en-US" dirty="0" smtClean="0"/>
              <a:t>Services Through Proxies</a:t>
            </a:r>
            <a:endParaRPr lang="en-US" dirty="0"/>
          </a:p>
          <a:p>
            <a:pPr marL="893763" lvl="1" indent="-350838">
              <a:lnSpc>
                <a:spcPct val="100000"/>
              </a:lnSpc>
            </a:pPr>
            <a:r>
              <a:rPr lang="en-US" dirty="0"/>
              <a:t>Generating Proxies with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svcutil.exe</a:t>
            </a:r>
          </a:p>
          <a:p>
            <a:pPr marL="893763" lvl="1" indent="-350838">
              <a:lnSpc>
                <a:spcPct val="100000"/>
              </a:lnSpc>
            </a:pPr>
            <a:r>
              <a:rPr lang="en-US" dirty="0"/>
              <a:t>Adding Service Reference in Visual Studio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12642" name="Picture 2" descr="http://www.infonet-center.com/images/Book-glasse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94000">
            <a:off x="6382738" y="1131362"/>
            <a:ext cx="2170261" cy="1454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46011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581400" y="152400"/>
            <a:ext cx="53340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Configuring Endpoints in Config Files</a:t>
            </a:r>
            <a:endParaRPr lang="bg-BG" dirty="0"/>
          </a:p>
        </p:txBody>
      </p:sp>
      <p:sp>
        <p:nvSpPr>
          <p:cNvPr id="12840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</a:rPr>
              <a:t>&lt;system.serviceModel&gt;</a:t>
            </a:r>
            <a:r>
              <a:rPr lang="en-US" dirty="0" smtClean="0">
                <a:solidFill>
                  <a:srgbClr val="0000FF"/>
                </a:solidFill>
                <a:effectLst/>
              </a:rPr>
              <a:t> </a:t>
            </a:r>
            <a:r>
              <a:rPr lang="en-US" dirty="0"/>
              <a:t>contains many configuration options</a:t>
            </a:r>
          </a:p>
          <a:p>
            <a:pPr>
              <a:lnSpc>
                <a:spcPct val="100000"/>
              </a:lnSpc>
            </a:pPr>
            <a:r>
              <a:rPr lang="en-US" dirty="0"/>
              <a:t>Two very important </a:t>
            </a:r>
            <a:r>
              <a:rPr lang="en-US" dirty="0" smtClean="0"/>
              <a:t>elements: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&lt;services&gt;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defines services and endpoints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&lt;service&gt;</a:t>
            </a:r>
            <a:r>
              <a:rPr lang="en-US" dirty="0" smtClean="0"/>
              <a:t> </a:t>
            </a:r>
            <a:r>
              <a:rPr lang="en-US" dirty="0"/>
              <a:t>elements are configured by their </a:t>
            </a: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behaviorConfiguration</a:t>
            </a:r>
            <a:r>
              <a:rPr lang="en-US" dirty="0">
                <a:solidFill>
                  <a:srgbClr val="FF0000"/>
                </a:solidFill>
                <a:effectLst/>
              </a:rPr>
              <a:t> </a:t>
            </a:r>
            <a:r>
              <a:rPr lang="en-US" dirty="0"/>
              <a:t>attribute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Points to an existing behavior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have endpoint elements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endpoints </a:t>
            </a:r>
            <a:r>
              <a:rPr lang="en-US" dirty="0"/>
              <a:t>are configured through attributes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85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Configuring Endpoints in Config Files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1286148" name="Rectangle 4"/>
          <p:cNvSpPr>
            <a:spLocks noChangeArrowheads="1"/>
          </p:cNvSpPr>
          <p:nvPr/>
        </p:nvSpPr>
        <p:spPr bwMode="auto">
          <a:xfrm>
            <a:off x="592138" y="1384042"/>
            <a:ext cx="7942262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system.serviceModel&gt;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&lt;services&gt;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&lt;service name="WcfServiceTest.ServiceTest"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behaviorConfiguration=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"WcfServiceTest.ServiceTestBehavior"&gt;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&lt;endpoint address="" binding="wsHttpBinding"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contract="WcfServiceTest.IServiceTest"&gt;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&lt;identity&gt;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&lt;dns value="localhost"/&gt;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&lt;/identity&gt;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&lt;/endpoint&gt;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&lt;endpoint address="mex" 					binding="mexHttpBinding" 				contract="IMetadataExchange"/&gt;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&lt;/service&gt;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&lt;/services&gt;</a:t>
            </a:r>
          </a:p>
        </p:txBody>
      </p:sp>
    </p:spTree>
    <p:extLst>
      <p:ext uri="{BB962C8B-B14F-4D97-AF65-F5344CB8AC3E}">
        <p14:creationId xmlns:p14="http://schemas.microsoft.com/office/powerpoint/2010/main" val="3956892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914400"/>
          </a:xfrm>
        </p:spPr>
        <p:txBody>
          <a:bodyPr/>
          <a:lstStyle/>
          <a:p>
            <a:r>
              <a:rPr lang="en-US" sz="3600" dirty="0"/>
              <a:t>Configuring Services in Config Files</a:t>
            </a:r>
            <a:endParaRPr lang="bg-BG" sz="3600" dirty="0"/>
          </a:p>
        </p:txBody>
      </p:sp>
      <p:sp>
        <p:nvSpPr>
          <p:cNvPr id="128819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serviceBehaviors</a:t>
            </a:r>
            <a:r>
              <a:rPr 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section defines behaviors (configurations) for 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Services are configured by specifying which behavior they use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Many </a:t>
            </a:r>
            <a:r>
              <a:rPr lang="en-US" dirty="0" smtClean="0"/>
              <a:t>sub-elements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serviceMetadata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metadata options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serviceDebug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debug options</a:t>
            </a:r>
          </a:p>
          <a:p>
            <a:pPr lvl="2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dataContractSerializer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controls the way data contracts are serialized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…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12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0" y="152400"/>
            <a:ext cx="64008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Configuring Services in Config Files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290243" name="Rectangle 3"/>
          <p:cNvSpPr>
            <a:spLocks noChangeArrowheads="1"/>
          </p:cNvSpPr>
          <p:nvPr/>
        </p:nvSpPr>
        <p:spPr bwMode="auto">
          <a:xfrm>
            <a:off x="642938" y="1371602"/>
            <a:ext cx="7891462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serviceBehaviors&gt;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&lt;behavior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name="WcfServiceTest.ServiceTestBehavior"&gt;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&lt;serviceMetadata httpGetEnabled="true"/&gt;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&lt;serviceDebug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includeExceptionDetailInFaults="false"/&gt;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&lt;/behavior&gt;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&lt;/serviceBehaviors&gt;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3600" y="3429000"/>
            <a:ext cx="3022600" cy="30226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3309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4262438"/>
            <a:ext cx="7924800" cy="1528762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Creating </a:t>
            </a: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Configuring a WCF Service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5984080"/>
            <a:ext cx="82296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1268" name="Picture 4" descr="Big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000" y="1181100"/>
            <a:ext cx="3810000" cy="2857500"/>
          </a:xfrm>
          <a:prstGeom prst="roundRect">
            <a:avLst>
              <a:gd name="adj" fmla="val 8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www.vigeltek.com/images/serviceIcon_We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5375" y="942975"/>
            <a:ext cx="2190750" cy="26289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49522">
            <a:off x="609600" y="1981202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newhorizons.bg/blog/wp-content/uploads/2011/04/Picture_20110412_WCF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6999" y="448178"/>
            <a:ext cx="3810002" cy="656220"/>
          </a:xfrm>
          <a:prstGeom prst="roundRect">
            <a:avLst/>
          </a:prstGeom>
          <a:solidFill>
            <a:srgbClr val="FFFFFF">
              <a:alpha val="80000"/>
            </a:srgbClr>
          </a:solidFill>
        </p:spPr>
      </p:pic>
    </p:spTree>
    <p:extLst>
      <p:ext uri="{BB962C8B-B14F-4D97-AF65-F5344CB8AC3E}">
        <p14:creationId xmlns:p14="http://schemas.microsoft.com/office/powerpoint/2010/main" val="637715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3505200"/>
            <a:ext cx="79248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Hosting a WCF Service</a:t>
            </a:r>
            <a:endParaRPr lang="bg-BG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42372">
            <a:off x="1786902" y="762784"/>
            <a:ext cx="1942825" cy="2078497"/>
          </a:xfrm>
          <a:prstGeom prst="roundRect">
            <a:avLst>
              <a:gd name="adj" fmla="val 7545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0988" y1="75000" x2="80988" y2="75000"/>
                        <a14:foregroundMark x1="85185" y1="68667" x2="72099" y2="7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2" y="4819650"/>
            <a:ext cx="1928813" cy="142875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9450" y="4819650"/>
            <a:ext cx="2647950" cy="1428750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667" l="375" r="99625">
                        <a14:backgroundMark x1="53000" y1="26167" x2="53000" y2="26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4819650"/>
            <a:ext cx="1905000" cy="142875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79835">
            <a:off x="4558980" y="818040"/>
            <a:ext cx="2779572" cy="2084679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2221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WCF Service</a:t>
            </a:r>
            <a:endParaRPr lang="bg-BG" dirty="0"/>
          </a:p>
        </p:txBody>
      </p:sp>
      <p:sp>
        <p:nvSpPr>
          <p:cNvPr id="129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WCF model has many hosting options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Self </a:t>
            </a:r>
            <a:r>
              <a:rPr lang="en-US" dirty="0" smtClean="0"/>
              <a:t>hosting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In </a:t>
            </a:r>
            <a:r>
              <a:rPr lang="en-US" dirty="0"/>
              <a:t>a </a:t>
            </a:r>
            <a:r>
              <a:rPr lang="en-US" dirty="0" smtClean="0"/>
              <a:t>console application, Windows Forms or WPF application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Mainly </a:t>
            </a:r>
            <a:r>
              <a:rPr lang="en-US" dirty="0"/>
              <a:t>for development and testing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Windows </a:t>
            </a:r>
            <a:r>
              <a:rPr lang="en-US" dirty="0" smtClean="0"/>
              <a:t>Service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In IIS 5.1 (or later), 6.0 or 7.0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Used in </a:t>
            </a:r>
            <a:r>
              <a:rPr lang="en-US" dirty="0" smtClean="0"/>
              <a:t>production environment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Windows Process Activation Service (WAS)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11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a WCF Service in IIS</a:t>
            </a:r>
            <a:endParaRPr lang="bg-BG" dirty="0"/>
          </a:p>
        </p:txBody>
      </p:sp>
      <p:sp>
        <p:nvSpPr>
          <p:cNvPr id="12963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Hosting WCF services in IIS is a typical scenario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IIS </a:t>
            </a:r>
            <a:r>
              <a:rPr lang="en-US" dirty="0"/>
              <a:t>itself handles creation and initialization of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ServiceHost</a:t>
            </a:r>
            <a:r>
              <a:rPr lang="en-US" dirty="0"/>
              <a:t> class</a:t>
            </a:r>
          </a:p>
          <a:p>
            <a:pPr>
              <a:lnSpc>
                <a:spcPct val="100000"/>
              </a:lnSpc>
            </a:pPr>
            <a:r>
              <a:rPr lang="en-US" dirty="0"/>
              <a:t>We need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*.svc</a:t>
            </a:r>
            <a:r>
              <a:rPr lang="en-US" dirty="0"/>
              <a:t> file to host in IIS</a:t>
            </a:r>
          </a:p>
          <a:p>
            <a:pPr>
              <a:lnSpc>
                <a:spcPct val="100000"/>
              </a:lnSpc>
            </a:pPr>
            <a:r>
              <a:rPr lang="en-US" dirty="0"/>
              <a:t>Base content of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.svc</a:t>
            </a:r>
            <a:r>
              <a:rPr lang="en-US" dirty="0"/>
              <a:t> 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It has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ServiceHost</a:t>
            </a:r>
            <a:r>
              <a:rPr lang="en-US" dirty="0"/>
              <a:t> directive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Tells IIS in what language is the service written and the main class of the service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296388" name="Rectangle 4"/>
          <p:cNvSpPr>
            <a:spLocks noChangeArrowheads="1"/>
          </p:cNvSpPr>
          <p:nvPr/>
        </p:nvSpPr>
        <p:spPr bwMode="auto">
          <a:xfrm>
            <a:off x="611188" y="4031161"/>
            <a:ext cx="792321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ServiceHost Language="C#" Debug="true"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Service="WcfServiceTest.ServiceTest" %&gt;</a:t>
            </a:r>
          </a:p>
        </p:txBody>
      </p:sp>
    </p:spTree>
    <p:extLst>
      <p:ext uri="{BB962C8B-B14F-4D97-AF65-F5344CB8AC3E}">
        <p14:creationId xmlns:p14="http://schemas.microsoft.com/office/powerpoint/2010/main" val="2163353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a WCF Service in IIS </a:t>
            </a:r>
            <a:r>
              <a:rPr lang="en-US" dirty="0" smtClean="0"/>
              <a:t>(2)</a:t>
            </a:r>
            <a:endParaRPr lang="bg-BG" dirty="0"/>
          </a:p>
        </p:txBody>
      </p:sp>
      <p:sp>
        <p:nvSpPr>
          <p:cNvPr id="129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code for the service (the contract and </a:t>
            </a:r>
            <a:r>
              <a:rPr lang="en-US" dirty="0" smtClean="0"/>
              <a:t>the class </a:t>
            </a:r>
            <a:r>
              <a:rPr lang="en-US" dirty="0"/>
              <a:t>implementing it) can be stationed in three </a:t>
            </a:r>
            <a:r>
              <a:rPr lang="en-US" dirty="0" smtClean="0"/>
              <a:t>places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Inline – following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ServiceHost</a:t>
            </a:r>
            <a:r>
              <a:rPr lang="en-US" dirty="0"/>
              <a:t> directive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an assembly in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Bin</a:t>
            </a:r>
            <a:r>
              <a:rPr lang="en-US" dirty="0"/>
              <a:t> directory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.cs</a:t>
            </a:r>
            <a:r>
              <a:rPr lang="en-US" dirty="0"/>
              <a:t> files in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App_Code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directory</a:t>
            </a:r>
          </a:p>
          <a:p>
            <a:pPr>
              <a:lnSpc>
                <a:spcPct val="100000"/>
              </a:lnSpc>
            </a:pPr>
            <a:r>
              <a:rPr lang="en-US" dirty="0"/>
              <a:t>You must set the necessary </a:t>
            </a:r>
            <a:r>
              <a:rPr lang="en-US" dirty="0" smtClean="0"/>
              <a:t>permissions </a:t>
            </a:r>
            <a:r>
              <a:rPr lang="en-US" dirty="0"/>
              <a:t>in order for IIS to have access to your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31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81500" y="3886200"/>
            <a:ext cx="4267200" cy="16002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Hosting </a:t>
            </a:r>
            <a:r>
              <a:rPr lang="en-US" dirty="0" smtClean="0"/>
              <a:t>WCF Services in </a:t>
            </a:r>
            <a:r>
              <a:rPr lang="en-US" dirty="0"/>
              <a:t>IIS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381500" y="5603080"/>
            <a:ext cx="42672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6429" y1="57192" x2="86429" y2="57192"/>
                        <a14:foregroundMark x1="91429" y1="54795" x2="91429" y2="54795"/>
                        <a14:foregroundMark x1="92143" y1="47260" x2="92143" y2="47260"/>
                        <a14:foregroundMark x1="92857" y1="39726" x2="92857" y2="39726"/>
                        <a14:foregroundMark x1="83214" y1="38356" x2="83214" y2="38356"/>
                        <a14:foregroundMark x1="91071" y1="39041" x2="91071" y2="39041"/>
                        <a14:foregroundMark x1="90000" y1="38356" x2="94286" y2="89726"/>
                        <a14:foregroundMark x1="95714" y1="42123" x2="88571" y2="35274"/>
                        <a14:foregroundMark x1="84286" y1="34932" x2="84286" y2="34932"/>
                        <a14:foregroundMark x1="88571" y1="35616" x2="88571" y2="35616"/>
                        <a14:foregroundMark x1="91786" y1="35959" x2="91786" y2="35959"/>
                        <a14:foregroundMark x1="58929" y1="96233" x2="58571" y2="6164"/>
                        <a14:foregroundMark x1="25714" y1="41781" x2="24286" y2="90411"/>
                        <a14:backgroundMark x1="60000" y1="685" x2="60000" y2="685"/>
                        <a14:backgroundMark x1="55714" y1="685" x2="55714" y2="685"/>
                        <a14:backgroundMark x1="43929" y1="342" x2="43929" y2="342"/>
                        <a14:backgroundMark x1="54286" y1="342" x2="54286" y2="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2" y="1752600"/>
            <a:ext cx="1972849" cy="20574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9600" y="1143002"/>
            <a:ext cx="3890272" cy="2345199"/>
          </a:xfrm>
          <a:prstGeom prst="roundRect">
            <a:avLst>
              <a:gd name="adj" fmla="val 11793"/>
            </a:avLst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4419600"/>
            <a:ext cx="2015228" cy="1847850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04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bg-BG" dirty="0"/>
          </a:p>
        </p:txBody>
      </p:sp>
      <p:sp>
        <p:nvSpPr>
          <p:cNvPr id="134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lnSpc>
                <a:spcPct val="100000"/>
              </a:lnSpc>
              <a:buFont typeface="+mj-lt"/>
              <a:buAutoNum type="arabicPeriod" startAt="5"/>
            </a:pPr>
            <a:r>
              <a:rPr lang="en-US" dirty="0"/>
              <a:t>The WCF Test </a:t>
            </a:r>
            <a:r>
              <a:rPr lang="en-US" dirty="0" smtClean="0"/>
              <a:t>Client (WcfTestClient.exe)</a:t>
            </a:r>
            <a:endParaRPr lang="en-US" dirty="0"/>
          </a:p>
          <a:p>
            <a:pPr marL="450850" indent="-450850">
              <a:lnSpc>
                <a:spcPct val="100000"/>
              </a:lnSpc>
              <a:buFont typeface="+mj-lt"/>
              <a:buAutoNum type="arabicPeriod" startAt="5"/>
            </a:pPr>
            <a:r>
              <a:rPr lang="en-US" dirty="0" smtClean="0"/>
              <a:t>Asynchronous </a:t>
            </a:r>
            <a:r>
              <a:rPr lang="en-US" dirty="0" smtClean="0"/>
              <a:t>Calls </a:t>
            </a:r>
            <a:r>
              <a:rPr lang="en-US" dirty="0"/>
              <a:t>to WCF </a:t>
            </a:r>
            <a:r>
              <a:rPr lang="en-US" dirty="0" smtClean="0"/>
              <a:t>Services</a:t>
            </a:r>
            <a:endParaRPr lang="en-US" dirty="0"/>
          </a:p>
          <a:p>
            <a:pPr marL="446088" indent="-446088">
              <a:lnSpc>
                <a:spcPct val="100000"/>
              </a:lnSpc>
              <a:buFontTx/>
              <a:buAutoNum type="arabicPeriod" startAt="5"/>
            </a:pPr>
            <a:r>
              <a:rPr lang="en-US" dirty="0" smtClean="0"/>
              <a:t>WCF </a:t>
            </a:r>
            <a:r>
              <a:rPr lang="en-US" noProof="1" smtClean="0"/>
              <a:t>RESTful</a:t>
            </a:r>
            <a:r>
              <a:rPr lang="en-US" dirty="0" smtClean="0"/>
              <a:t> Services</a:t>
            </a:r>
            <a:endParaRPr lang="en-US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10594" name="Picture 2" descr="http://www.yankodesign.com/images/design_news/2008/04/21/future_books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406450">
            <a:off x="4283732" y="3584007"/>
            <a:ext cx="3771900" cy="2522660"/>
          </a:xfrm>
          <a:prstGeom prst="roundRect">
            <a:avLst>
              <a:gd name="adj" fmla="val 36858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browser, earth, global, globe, international, internet, network, planet, service, settings, worl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40" y="3619703"/>
            <a:ext cx="2451264" cy="245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2099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itchFamily="49" charset="0"/>
              </a:rPr>
              <a:t>ServiceHost</a:t>
            </a:r>
            <a:r>
              <a:rPr lang="en-US" dirty="0"/>
              <a:t> Class</a:t>
            </a:r>
            <a:endParaRPr lang="bg-BG" dirty="0"/>
          </a:p>
        </p:txBody>
      </p:sp>
      <p:sp>
        <p:nvSpPr>
          <p:cNvPr id="12943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Hosting of the service is managed by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ServiceHost</a:t>
            </a:r>
            <a:r>
              <a:rPr lang="en-US" dirty="0"/>
              <a:t> class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Located in 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System.ServiceModel</a:t>
            </a:r>
            <a:r>
              <a:rPr lang="bg-BG" dirty="0"/>
              <a:t> </a:t>
            </a:r>
            <a:r>
              <a:rPr lang="en-US" dirty="0"/>
              <a:t>namespace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must have reference </a:t>
            </a:r>
            <a:r>
              <a:rPr lang="en-US" dirty="0" smtClean="0"/>
              <a:t>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System.ServiceModel.dll</a:t>
            </a:r>
            <a:r>
              <a:rPr lang="bg-BG" dirty="0" smtClean="0"/>
              <a:t> </a:t>
            </a:r>
            <a:r>
              <a:rPr lang="en-US" dirty="0"/>
              <a:t>assembly</a:t>
            </a:r>
          </a:p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 smtClean="0"/>
              <a:t>self-hosting scenarios </a:t>
            </a:r>
            <a:r>
              <a:rPr lang="en-US" dirty="0"/>
              <a:t>we initialize and start the host ourselves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1294340" name="Rectangle 4"/>
          <p:cNvSpPr>
            <a:spLocks noChangeArrowheads="1"/>
          </p:cNvSpPr>
          <p:nvPr/>
        </p:nvSpPr>
        <p:spPr bwMode="auto">
          <a:xfrm>
            <a:off x="611188" y="4953000"/>
            <a:ext cx="7923212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ServiceHost selfHost = new ServiceHost(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typeof(CalculatorService), 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Uri("http://localhost:1234/service")</a:t>
            </a: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selfHost.Open();</a:t>
            </a: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7923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hecklist with Silver U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2257424"/>
            <a:ext cx="1564482" cy="2085976"/>
          </a:xfrm>
          <a:prstGeom prst="roundRect">
            <a:avLst>
              <a:gd name="adj" fmla="val 12037"/>
            </a:avLst>
          </a:prstGeom>
          <a:noFill/>
          <a:ln>
            <a:solidFill>
              <a:schemeClr val="accent5">
                <a:lumMod val="20000"/>
                <a:lumOff val="8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487680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Self-Hosting a WCF Service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blog.joeandrieu.com/wp-content/uploads/2009/05/dreamstime_1445334monitor-face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4200" y="2257424"/>
            <a:ext cx="1371600" cy="2085976"/>
          </a:xfrm>
          <a:prstGeom prst="roundRect">
            <a:avLst>
              <a:gd name="adj" fmla="val 12037"/>
            </a:avLst>
          </a:prstGeom>
          <a:noFill/>
          <a:ln>
            <a:solidFill>
              <a:schemeClr val="accent5">
                <a:lumMod val="20000"/>
                <a:lumOff val="8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newhorizons.bg/blog/wp-content/uploads/2011/04/Picture_20110412_WCF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2" y="988840"/>
            <a:ext cx="4876798" cy="839960"/>
          </a:xfrm>
          <a:prstGeom prst="roundRect">
            <a:avLst/>
          </a:prstGeom>
          <a:solidFill>
            <a:srgbClr val="FFFFFF"/>
          </a:solidFill>
        </p:spPr>
      </p:pic>
      <p:pic>
        <p:nvPicPr>
          <p:cNvPr id="2054" name="Picture 6" descr="http://coolmarketingstuff.com/wp-content/uploads/2010/07/multiplescreens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1" y="2257424"/>
            <a:ext cx="3140177" cy="2085976"/>
          </a:xfrm>
          <a:prstGeom prst="roundRect">
            <a:avLst>
              <a:gd name="adj" fmla="val 12037"/>
            </a:avLst>
          </a:prstGeom>
          <a:noFill/>
          <a:ln>
            <a:solidFill>
              <a:schemeClr val="accent5">
                <a:lumMod val="20000"/>
                <a:lumOff val="8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52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WCF Test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WCF Test Client is </a:t>
            </a:r>
            <a:r>
              <a:rPr lang="en-US" dirty="0"/>
              <a:t>a </a:t>
            </a:r>
            <a:r>
              <a:rPr lang="en-US" dirty="0" smtClean="0"/>
              <a:t>GUI </a:t>
            </a:r>
            <a:r>
              <a:rPr lang="en-US" dirty="0"/>
              <a:t>tool </a:t>
            </a:r>
            <a:r>
              <a:rPr lang="en-US" dirty="0" smtClean="0"/>
              <a:t>for playing with WCF services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Enables </a:t>
            </a:r>
            <a:r>
              <a:rPr lang="en-US" dirty="0"/>
              <a:t>users to input test parameters, submit that input to the service, and view the </a:t>
            </a:r>
            <a:r>
              <a:rPr lang="en-US" dirty="0" smtClean="0"/>
              <a:t>response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WCF </a:t>
            </a:r>
            <a:r>
              <a:rPr lang="en-US" dirty="0"/>
              <a:t>Test Client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WcfTestClient.exe</a:t>
            </a:r>
            <a:r>
              <a:rPr lang="en-US" dirty="0"/>
              <a:t>) </a:t>
            </a:r>
            <a:r>
              <a:rPr lang="en-US" dirty="0" smtClean="0"/>
              <a:t>is part of Visual Studio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Can be started from the VS Command Prompt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Typical location: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Starts on [F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] in VS for WCF Service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8788" y="5562600"/>
            <a:ext cx="8151812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C:\Program Files\Microsoft Visual Studio 9.0\Common7\IDE\</a:t>
            </a:r>
          </a:p>
        </p:txBody>
      </p:sp>
    </p:spTree>
    <p:extLst>
      <p:ext uri="{BB962C8B-B14F-4D97-AF65-F5344CB8AC3E}">
        <p14:creationId xmlns:p14="http://schemas.microsoft.com/office/powerpoint/2010/main" val="11776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518160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WCF Test Client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9078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032339"/>
            <a:ext cx="7924800" cy="3757212"/>
          </a:xfrm>
          <a:prstGeom prst="roundRect">
            <a:avLst>
              <a:gd name="adj" fmla="val 191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86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8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5105400"/>
            <a:ext cx="82296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Consuming a WCF Service</a:t>
            </a:r>
            <a:endParaRPr lang="bg-BG" dirty="0"/>
          </a:p>
        </p:txBody>
      </p:sp>
      <p:pic>
        <p:nvPicPr>
          <p:cNvPr id="26626" name="Picture 2" descr="WC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742951"/>
            <a:ext cx="4267200" cy="2609851"/>
          </a:xfrm>
          <a:prstGeom prst="roundRect">
            <a:avLst>
              <a:gd name="adj" fmla="val 3042"/>
            </a:avLst>
          </a:prstGeom>
          <a:noFill/>
          <a:ln>
            <a:noFill/>
          </a:ln>
          <a:effectLst/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931" y="2133600"/>
            <a:ext cx="3721374" cy="2362200"/>
          </a:xfrm>
          <a:prstGeom prst="roundRect">
            <a:avLst>
              <a:gd name="adj" fmla="val 3042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4249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WCF Services</a:t>
            </a:r>
            <a:endParaRPr lang="bg-BG" dirty="0"/>
          </a:p>
        </p:txBody>
      </p:sp>
      <p:sp>
        <p:nvSpPr>
          <p:cNvPr id="130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consume a WCF service we make use of the so called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proxy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classes</a:t>
            </a:r>
          </a:p>
          <a:p>
            <a:pPr>
              <a:lnSpc>
                <a:spcPct val="100000"/>
              </a:lnSpc>
            </a:pPr>
            <a:r>
              <a:rPr lang="en-US" dirty="0"/>
              <a:t>Those look like normal classes in the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When you call a method of the proxy it makes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SOAP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request to the service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When the service returns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SOAP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result the proxy transforms it to a .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NET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1300484" name="Rectangle 4"/>
          <p:cNvSpPr>
            <a:spLocks noChangeArrowheads="1"/>
          </p:cNvSpPr>
          <p:nvPr/>
        </p:nvSpPr>
        <p:spPr bwMode="auto">
          <a:xfrm>
            <a:off x="617540" y="5573713"/>
            <a:ext cx="1419225" cy="569912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5">
                <a:lumMod val="60000"/>
                <a:lumOff val="40000"/>
              </a:schemeClr>
            </a:extrusionClr>
          </a:sp3d>
        </p:spPr>
        <p:txBody>
          <a:bodyPr wrap="none" anchor="ctr">
            <a:flatTx/>
          </a:bodyPr>
          <a:lstStyle/>
          <a:p>
            <a:pPr indent="88900" algn="ctr"/>
            <a: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</a:t>
            </a:r>
            <a:endParaRPr lang="en-US" sz="2400" b="1" noProof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00485" name="Line 5"/>
          <p:cNvSpPr>
            <a:spLocks noChangeShapeType="1"/>
          </p:cNvSpPr>
          <p:nvPr/>
        </p:nvSpPr>
        <p:spPr bwMode="auto">
          <a:xfrm>
            <a:off x="2147890" y="5803900"/>
            <a:ext cx="1436687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sm"/>
            <a:tailEnd type="triangle" w="med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bg-BG"/>
          </a:p>
        </p:txBody>
      </p:sp>
      <p:sp>
        <p:nvSpPr>
          <p:cNvPr id="1300486" name="Rectangle 6"/>
          <p:cNvSpPr>
            <a:spLocks noChangeArrowheads="1"/>
          </p:cNvSpPr>
          <p:nvPr/>
        </p:nvSpPr>
        <p:spPr bwMode="auto">
          <a:xfrm>
            <a:off x="3597275" y="5562602"/>
            <a:ext cx="1404938" cy="569913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5">
                <a:lumMod val="60000"/>
                <a:lumOff val="40000"/>
              </a:schemeClr>
            </a:extrusionClr>
          </a:sp3d>
        </p:spPr>
        <p:txBody>
          <a:bodyPr wrap="none" anchor="ctr">
            <a:flatTx/>
          </a:bodyPr>
          <a:lstStyle/>
          <a:p>
            <a:pPr indent="88900" algn="ctr"/>
            <a: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Proxy</a:t>
            </a:r>
            <a:endParaRPr lang="en-US" sz="2400" b="1" noProof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00487" name="Line 7"/>
          <p:cNvSpPr>
            <a:spLocks noChangeShapeType="1"/>
          </p:cNvSpPr>
          <p:nvPr/>
        </p:nvSpPr>
        <p:spPr bwMode="auto">
          <a:xfrm>
            <a:off x="5121277" y="5800725"/>
            <a:ext cx="1343025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sm"/>
            <a:tailEnd type="triangle" w="med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bg-BG"/>
          </a:p>
        </p:txBody>
      </p:sp>
      <p:sp>
        <p:nvSpPr>
          <p:cNvPr id="1300488" name="Rectangle 8"/>
          <p:cNvSpPr>
            <a:spLocks noChangeArrowheads="1"/>
          </p:cNvSpPr>
          <p:nvPr/>
        </p:nvSpPr>
        <p:spPr bwMode="auto">
          <a:xfrm>
            <a:off x="6475413" y="5572127"/>
            <a:ext cx="2024062" cy="569913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5">
                <a:lumMod val="60000"/>
                <a:lumOff val="40000"/>
              </a:schemeClr>
            </a:extrusionClr>
          </a:sp3d>
        </p:spPr>
        <p:txBody>
          <a:bodyPr wrap="none" anchor="ctr">
            <a:flatTx/>
          </a:bodyPr>
          <a:lstStyle/>
          <a:p>
            <a:pPr indent="88900" algn="ctr"/>
            <a: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WCF Service</a:t>
            </a:r>
            <a:endParaRPr lang="en-US" sz="2400" b="1" noProof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96729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0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0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0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484" grpId="0" animBg="1"/>
      <p:bldP spid="1300485" grpId="0" animBg="1"/>
      <p:bldP spid="1300486" grpId="0" animBg="1"/>
      <p:bldP spid="1300487" grpId="0" animBg="1"/>
      <p:bldP spid="130048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Proxy Class</a:t>
            </a:r>
            <a:endParaRPr lang="bg-BG" dirty="0"/>
          </a:p>
        </p:txBody>
      </p:sp>
      <p:sp>
        <p:nvSpPr>
          <p:cNvPr id="130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Proxy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classes</a:t>
            </a:r>
            <a:r>
              <a:rPr lang="en-US" dirty="0"/>
              <a:t> can be generated using the 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svcutil.exe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/>
              <a:t>tool</a:t>
            </a:r>
            <a:endParaRPr lang="bg-BG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The simplest form (from the command line)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</a:pPr>
            <a:endParaRPr lang="bg-BG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The </a:t>
            </a:r>
            <a:r>
              <a:rPr lang="en-US" dirty="0"/>
              <a:t>service must be configured to allow getting its metadata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Via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WS-Metadata-Exchange</a:t>
            </a:r>
            <a:r>
              <a:rPr lang="en-US" dirty="0"/>
              <a:t>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Disco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result is the</a:t>
            </a:r>
            <a:r>
              <a:rPr lang="bg-BG" dirty="0"/>
              <a:t> 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AddService.cs</a:t>
            </a:r>
            <a:r>
              <a:rPr lang="en-US" dirty="0"/>
              <a:t> class and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output.config</a:t>
            </a:r>
            <a:r>
              <a:rPr lang="en-US" dirty="0"/>
              <a:t> file</a:t>
            </a:r>
            <a:endParaRPr lang="bg-BG" sz="28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1304580" name="Rectangle 4"/>
          <p:cNvSpPr>
            <a:spLocks noChangeArrowheads="1"/>
          </p:cNvSpPr>
          <p:nvPr/>
        </p:nvSpPr>
        <p:spPr bwMode="auto">
          <a:xfrm>
            <a:off x="569913" y="2895602"/>
            <a:ext cx="8040688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svcutil http://localhost:8080/ServiceCalculator.svc</a:t>
            </a:r>
          </a:p>
        </p:txBody>
      </p:sp>
    </p:spTree>
    <p:extLst>
      <p:ext uri="{BB962C8B-B14F-4D97-AF65-F5344CB8AC3E}">
        <p14:creationId xmlns:p14="http://schemas.microsoft.com/office/powerpoint/2010/main" val="3234079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Proxy </a:t>
            </a:r>
            <a:r>
              <a:rPr lang="en-US" dirty="0" smtClean="0"/>
              <a:t>Class (2)</a:t>
            </a:r>
            <a:endParaRPr lang="bg-BG" dirty="0"/>
          </a:p>
        </p:txBody>
      </p:sp>
      <p:sp>
        <p:nvSpPr>
          <p:cNvPr id="13086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many options to this command line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set the names of the generated files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set the namespace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Asynchronous methods generation</a:t>
            </a: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AddService.cs</a:t>
            </a:r>
            <a:r>
              <a:rPr lang="en-US" dirty="0"/>
              <a:t> must be visible in our project</a:t>
            </a:r>
          </a:p>
          <a:p>
            <a:pPr>
              <a:lnSpc>
                <a:spcPct val="100000"/>
              </a:lnSpc>
            </a:pPr>
            <a:r>
              <a:rPr lang="en-US" dirty="0"/>
              <a:t>The contents of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output.config </a:t>
            </a:r>
            <a:r>
              <a:rPr lang="en-US" dirty="0" smtClean="0"/>
              <a:t>must </a:t>
            </a:r>
            <a:r>
              <a:rPr lang="en-US" dirty="0"/>
              <a:t>be </a:t>
            </a:r>
            <a:r>
              <a:rPr lang="en-US" dirty="0" smtClean="0"/>
              <a:t>merged with </a:t>
            </a:r>
            <a:r>
              <a:rPr lang="en-US" dirty="0"/>
              <a:t>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app.config</a:t>
            </a:r>
            <a:r>
              <a:rPr lang="en-US" dirty="0" smtClean="0"/>
              <a:t> /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web.config</a:t>
            </a:r>
            <a:r>
              <a:rPr lang="en-US" dirty="0" smtClean="0"/>
              <a:t>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No </a:t>
            </a:r>
            <a:r>
              <a:rPr lang="en-US" dirty="0"/>
              <a:t>automerging is supported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581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Proxy Class </a:t>
            </a:r>
            <a:r>
              <a:rPr lang="en-US" dirty="0" smtClean="0"/>
              <a:t>in VS</a:t>
            </a:r>
            <a:endParaRPr lang="bg-BG" dirty="0"/>
          </a:p>
        </p:txBody>
      </p:sp>
      <p:sp>
        <p:nvSpPr>
          <p:cNvPr id="131072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066800"/>
            <a:ext cx="4343400" cy="56388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In </a:t>
            </a:r>
            <a:r>
              <a:rPr lang="en-US" dirty="0"/>
              <a:t>Visual </a:t>
            </a:r>
            <a:r>
              <a:rPr lang="en-US" dirty="0" smtClean="0"/>
              <a:t>Studio you </a:t>
            </a:r>
            <a:r>
              <a:rPr lang="en-US" dirty="0"/>
              <a:t>can also use the "Add </a:t>
            </a:r>
            <a:r>
              <a:rPr lang="en-US" dirty="0" smtClean="0"/>
              <a:t>Service Reference</a:t>
            </a:r>
            <a:r>
              <a:rPr lang="en-US" dirty="0"/>
              <a:t>" option </a:t>
            </a:r>
            <a:r>
              <a:rPr lang="en-US" dirty="0" smtClean="0"/>
              <a:t>in a project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It's </a:t>
            </a:r>
            <a:r>
              <a:rPr lang="en-US" dirty="0"/>
              <a:t>a </a:t>
            </a:r>
            <a:r>
              <a:rPr lang="bg-BG" dirty="0"/>
              <a:t>wrapper </a:t>
            </a:r>
            <a:r>
              <a:rPr lang="en-US" dirty="0"/>
              <a:t>around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svcutil.exe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 </a:t>
            </a:r>
            <a:r>
              <a:rPr lang="en-US" dirty="0"/>
              <a:t>set of XML config files is </a:t>
            </a:r>
            <a:r>
              <a:rPr lang="en-US" dirty="0" smtClean="0"/>
              <a:t>generated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295402"/>
            <a:ext cx="4038600" cy="3775335"/>
          </a:xfrm>
          <a:prstGeom prst="roundRect">
            <a:avLst>
              <a:gd name="adj" fmla="val 186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7487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Generating a Proxy Class in VS (2)</a:t>
            </a:r>
            <a:endParaRPr lang="bg-BG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adding a service reference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Entries are added to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web.config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app.config</a:t>
            </a:r>
            <a:r>
              <a:rPr lang="en-US" dirty="0" smtClean="0"/>
              <a:t> respectively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Don't manipulate those entries manually unless you know what you're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4098" name="Picture 2" descr="http://codescale.files.wordpress.com/2009/10/remote_service_proxy_pattern-thumb.jpg?w=380&amp;h=1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8922" y="3886200"/>
            <a:ext cx="4878456" cy="2362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20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55280"/>
            <a:ext cx="7924800" cy="14478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Windows Communication Foundation (WCF)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42472"/>
            <a:ext cx="7924800" cy="569120"/>
          </a:xfrm>
        </p:spPr>
        <p:txBody>
          <a:bodyPr/>
          <a:lstStyle/>
          <a:p>
            <a:r>
              <a:rPr lang="en-US" dirty="0" smtClean="0"/>
              <a:t>Quick Introduction</a:t>
            </a:r>
            <a:endParaRPr lang="en-US" dirty="0"/>
          </a:p>
        </p:txBody>
      </p:sp>
      <p:pic>
        <p:nvPicPr>
          <p:cNvPr id="10242" name="Picture 2" descr="http://www.codeproject.com/KB/WCF/WCFServiceSample/WC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9220" y="882805"/>
            <a:ext cx="4765560" cy="2914650"/>
          </a:xfrm>
          <a:prstGeom prst="roundRect">
            <a:avLst>
              <a:gd name="adj" fmla="val 708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56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Proxy Class</a:t>
            </a:r>
            <a:endParaRPr lang="bg-BG" dirty="0"/>
          </a:p>
        </p:txBody>
      </p:sp>
      <p:sp>
        <p:nvSpPr>
          <p:cNvPr id="130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Using proxy classes is identical to using normal </a:t>
            </a:r>
            <a:r>
              <a:rPr lang="en-US" dirty="0" smtClean="0"/>
              <a:t>classes but produces remote calls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You </a:t>
            </a:r>
            <a:r>
              <a:rPr lang="en-US" dirty="0" smtClean="0"/>
              <a:t>instantiate the </a:t>
            </a:r>
            <a:r>
              <a:rPr lang="en-US" dirty="0"/>
              <a:t>proxy class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Then call its methods</a:t>
            </a:r>
            <a:endParaRPr lang="bg-BG" dirty="0"/>
          </a:p>
          <a:p>
            <a:pPr lvl="1">
              <a:lnSpc>
                <a:spcPct val="100000"/>
              </a:lnSpc>
            </a:pPr>
            <a:endParaRPr lang="bg-BG" dirty="0"/>
          </a:p>
          <a:p>
            <a:pPr lvl="1">
              <a:lnSpc>
                <a:spcPct val="100000"/>
              </a:lnSpc>
            </a:pPr>
            <a:endParaRPr lang="en-US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Call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Close()</a:t>
            </a:r>
            <a:r>
              <a:rPr lang="en-US" dirty="0"/>
              <a:t> method of the proxy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If the interface of the </a:t>
            </a:r>
            <a:r>
              <a:rPr lang="en-US" dirty="0" smtClean="0"/>
              <a:t>service </a:t>
            </a:r>
            <a:r>
              <a:rPr lang="en-US" dirty="0"/>
              <a:t>changes you have to regenerate the proxy class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1306628" name="Rectangle 4"/>
          <p:cNvSpPr>
            <a:spLocks noChangeArrowheads="1"/>
          </p:cNvSpPr>
          <p:nvPr/>
        </p:nvSpPr>
        <p:spPr bwMode="auto">
          <a:xfrm>
            <a:off x="990602" y="3505200"/>
            <a:ext cx="716279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AddServiceClient addSevice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AddServiceClient();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addService.Add(5, 6);</a:t>
            </a:r>
          </a:p>
        </p:txBody>
      </p:sp>
    </p:spTree>
    <p:extLst>
      <p:ext uri="{BB962C8B-B14F-4D97-AF65-F5344CB8AC3E}">
        <p14:creationId xmlns:p14="http://schemas.microsoft.com/office/powerpoint/2010/main" val="2584253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2800" y="762000"/>
            <a:ext cx="5181600" cy="2514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Consuming a WCF </a:t>
            </a:r>
            <a:r>
              <a:rPr lang="en-US" dirty="0" smtClean="0"/>
              <a:t>Service in Visual Studio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152900" y="3545680"/>
            <a:ext cx="35814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5122" name="Picture 2" descr="http://www.pioneerx-estates.co.uk/UserFiles/Image/demo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667"/>
          <a:stretch/>
        </p:blipFill>
        <p:spPr bwMode="auto">
          <a:xfrm>
            <a:off x="609600" y="2819400"/>
            <a:ext cx="4114800" cy="2362200"/>
          </a:xfrm>
          <a:prstGeom prst="roundRect">
            <a:avLst>
              <a:gd name="adj" fmla="val 10215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HeroicExtremeRightFacing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newhorizons.bg/blog/wp-content/uploads/2011/04/Picture_20110412_WCF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5105400"/>
            <a:ext cx="5410200" cy="1070752"/>
          </a:xfrm>
          <a:prstGeom prst="roundRect">
            <a:avLst>
              <a:gd name="adj" fmla="val 11923"/>
            </a:avLst>
          </a:prstGeom>
          <a:solidFill>
            <a:srgbClr val="FFFFFF"/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126" name="Picture 6" descr="http://weblogs.asp.net/blogs/jdanforth/WindowsLiveWriter/ReturningJsonfromRESTfulInterfacewithWCF_E348/WCF2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9609" y="3505202"/>
            <a:ext cx="1590675" cy="1466851"/>
          </a:xfrm>
          <a:prstGeom prst="roundRect">
            <a:avLst>
              <a:gd name="adj" fmla="val 50000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35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4953000"/>
            <a:ext cx="56388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Asynchronous Calls to a WCF Service</a:t>
            </a:r>
            <a:endParaRPr lang="bg-BG" dirty="0"/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2146" y="685800"/>
            <a:ext cx="3443654" cy="3581400"/>
          </a:xfrm>
          <a:prstGeom prst="roundRect">
            <a:avLst>
              <a:gd name="adj" fmla="val 384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isometricOffAxis2Left"/>
            <a:lightRig rig="threePt" dir="t"/>
          </a:scene3d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1981200" cy="1981200"/>
          </a:xfrm>
          <a:prstGeom prst="roundRect">
            <a:avLst>
              <a:gd name="adj" fmla="val 45641"/>
            </a:avLst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694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Calling a WCF Service Asynchronously</a:t>
            </a:r>
            <a:endParaRPr lang="bg-BG" dirty="0"/>
          </a:p>
        </p:txBody>
      </p:sp>
      <p:sp>
        <p:nvSpPr>
          <p:cNvPr id="13127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Sometimes a service call takes too long and we don't need the result immediately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We can make asynchronous calls in two ways</a:t>
            </a:r>
          </a:p>
          <a:p>
            <a:pPr marL="465138" lvl="1" indent="-233363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By using a delegate</a:t>
            </a:r>
          </a:p>
          <a:p>
            <a:pPr marL="723900" lvl="2" indent="-279400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The delegate has this functionality built-in</a:t>
            </a:r>
            <a:endParaRPr lang="en-US" dirty="0"/>
          </a:p>
          <a:p>
            <a:pPr marL="465138" lvl="1" indent="-233363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By generating the proxy class with the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svcutil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/async</a:t>
            </a:r>
            <a:r>
              <a:rPr lang="en-US" dirty="0"/>
              <a:t>" option</a:t>
            </a:r>
          </a:p>
          <a:p>
            <a:pPr marL="723900" lvl="2" indent="-279400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Creates asynchronous methods as well</a:t>
            </a:r>
          </a:p>
          <a:p>
            <a:pPr marL="723900" lvl="2" indent="-279400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When adding a service reference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Visual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Studio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there is an option under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Advanced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ettings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63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Calling a WCF Service Asynchronously </a:t>
            </a:r>
            <a:r>
              <a:rPr lang="en-US" dirty="0" smtClean="0"/>
              <a:t>(2)</a:t>
            </a:r>
            <a:endParaRPr lang="bg-BG" dirty="0"/>
          </a:p>
        </p:txBody>
      </p:sp>
      <p:sp>
        <p:nvSpPr>
          <p:cNvPr id="131481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When the proxy class is generated to support asynchronous calls we get </a:t>
            </a:r>
            <a:r>
              <a:rPr lang="en-US" dirty="0" smtClean="0"/>
              <a:t>few new </a:t>
            </a:r>
            <a:r>
              <a:rPr lang="en-US" dirty="0"/>
              <a:t>methods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every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OperationContract</a:t>
            </a:r>
            <a:r>
              <a:rPr lang="en-US" dirty="0"/>
              <a:t> method we get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BeginXXX()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EndXXX()</a:t>
            </a:r>
            <a:r>
              <a:rPr lang="en-US" dirty="0"/>
              <a:t> methods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make use of the callback method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1314820" name="Rectangle 4"/>
          <p:cNvSpPr>
            <a:spLocks noChangeArrowheads="1"/>
          </p:cNvSpPr>
          <p:nvPr/>
        </p:nvSpPr>
        <p:spPr bwMode="auto">
          <a:xfrm>
            <a:off x="739775" y="4191002"/>
            <a:ext cx="7642226" cy="21975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static Main()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AsyncCallback cb = new AsyncCallback(CallFinished);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service.BeginLongProcess(params, cb, service);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ct val="6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CallFinished(IAsyncResult asyncResult)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Console.WriteLine("Async call completed.");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1637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219201"/>
            <a:ext cx="79248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Asynchronous </a:t>
            </a:r>
            <a:r>
              <a:rPr lang="en-US" dirty="0" smtClean="0"/>
              <a:t>WCF Calls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09600" y="2021680"/>
            <a:ext cx="79248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2968994"/>
            <a:ext cx="5562600" cy="3226187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2694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572001"/>
            <a:ext cx="7924800" cy="685800"/>
          </a:xfrm>
        </p:spPr>
        <p:txBody>
          <a:bodyPr/>
          <a:lstStyle/>
          <a:p>
            <a:r>
              <a:rPr lang="en-US" dirty="0" smtClean="0"/>
              <a:t>RESTful WCF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74480"/>
            <a:ext cx="7924800" cy="569120"/>
          </a:xfrm>
        </p:spPr>
        <p:txBody>
          <a:bodyPr/>
          <a:lstStyle/>
          <a:p>
            <a:r>
              <a:rPr lang="en-US" dirty="0" smtClean="0"/>
              <a:t>Creating and Consuming RESTful WCF Services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200650" y="895349"/>
            <a:ext cx="3181350" cy="2565400"/>
            <a:chOff x="5200650" y="762000"/>
            <a:chExt cx="3181350" cy="2565400"/>
          </a:xfrm>
        </p:grpSpPr>
        <p:pic>
          <p:nvPicPr>
            <p:cNvPr id="10242" name="Picture 2" descr="http://img.viralpatel.net/2009/06/restful-web-services-rest.gif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252" b="-5440"/>
            <a:stretch/>
          </p:blipFill>
          <p:spPr bwMode="auto">
            <a:xfrm>
              <a:off x="5200650" y="762000"/>
              <a:ext cx="3181350" cy="2565400"/>
            </a:xfrm>
            <a:prstGeom prst="roundRect">
              <a:avLst>
                <a:gd name="adj" fmla="val 2311"/>
              </a:avLst>
            </a:prstGeom>
            <a:solidFill>
              <a:srgbClr val="FFFFFF"/>
            </a:solidFill>
          </p:spPr>
        </p:pic>
        <p:pic>
          <p:nvPicPr>
            <p:cNvPr id="10244" name="Picture 4" descr="http://t2.gstatic.com/images?q=tbn:ANd9GcRVeOpKAksjr11ssq0l_Ia7pAqO4exRiVxL0hpJ-1XIafdyikx9&amp;t=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5850" y="774700"/>
              <a:ext cx="1271587" cy="789548"/>
            </a:xfrm>
            <a:prstGeom prst="rect">
              <a:avLst/>
            </a:prstGeom>
            <a:solidFill>
              <a:srgbClr val="FFFFFF"/>
            </a:solidFill>
            <a:extLst/>
          </p:spPr>
        </p:pic>
      </p:grpSp>
      <p:pic>
        <p:nvPicPr>
          <p:cNvPr id="10246" name="Picture 6" descr="http://www.wobblini.net/images/routes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5800" y="1428749"/>
            <a:ext cx="4667250" cy="2686051"/>
          </a:xfrm>
          <a:prstGeom prst="roundRect">
            <a:avLst>
              <a:gd name="adj" fmla="val 3428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07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WCF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.svc</a:t>
            </a:r>
            <a:r>
              <a:rPr lang="en-US" dirty="0" smtClean="0"/>
              <a:t> file add the following: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Use special binding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Web.config</a:t>
            </a:r>
            <a:r>
              <a:rPr lang="en-US" dirty="0" smtClean="0"/>
              <a:t>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Use URL mapping in the service contract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58776" y="1524000"/>
            <a:ext cx="8404224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ServiceHost Language="C#"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Service="…" 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CodeBehind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="…" Factory="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System.ServiceModel.Activation.WebServiceHostFactory" %&gt;</a:t>
            </a:r>
            <a:endParaRPr lang="en-US" sz="18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58800" y="2914471"/>
            <a:ext cx="802322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system.serviceModel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&lt;standardEndpoints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&lt;webHttpEndpoint&gt;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standardEndpoint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defaultOutgoingResponseFormat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="Json" </a:t>
            </a:r>
            <a:endParaRPr lang="en-US" sz="18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helpEnabled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="true"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webHttpEndpoint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&lt;/standardEndpoints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system.serviceModel&gt;</a:t>
            </a:r>
            <a:endParaRPr lang="en-US" sz="18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58800" y="4971871"/>
            <a:ext cx="802322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[OperationContract]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[WebInvoke(Method = "GET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UriTemplate 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"Category/{categoryID}")]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Category FindCategoryByID(string categoryID);</a:t>
            </a:r>
            <a:endParaRPr lang="en-US" sz="18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83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572001"/>
            <a:ext cx="7924800" cy="685800"/>
          </a:xfrm>
        </p:spPr>
        <p:txBody>
          <a:bodyPr/>
          <a:lstStyle/>
          <a:p>
            <a:r>
              <a:rPr lang="en-US" dirty="0" smtClean="0"/>
              <a:t>RESTful WCF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744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46" name="Picture 6" descr="http://www.wobblini.net/images/routes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2000" y="1066800"/>
            <a:ext cx="4667250" cy="26860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www.linux-support.com/cms/images/stories/illutrations/src-json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400820">
            <a:off x="5863906" y="1352472"/>
            <a:ext cx="2375955" cy="23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36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Windows Communication Foundation (WCF)</a:t>
            </a:r>
            <a:endParaRPr lang="bg-BG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801"/>
            <a:ext cx="5642984" cy="1371601"/>
          </a:xfrm>
        </p:spPr>
        <p:txBody>
          <a:bodyPr vert="horz" wrap="none" lIns="0" tIns="0" rIns="0" bIns="0" rtlCol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200" dirty="0"/>
              <a:t>Questions?</a:t>
            </a:r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6" y="4686793"/>
            <a:ext cx="949687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653276"/>
            <a:ext cx="859648" cy="22467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4" y="1951769"/>
            <a:ext cx="949687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82701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7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21585"/>
            <a:ext cx="584096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7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11930"/>
            <a:ext cx="584096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9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8" y="2356460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797213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414579" y="4633747"/>
            <a:ext cx="8293486" cy="1625456"/>
          </a:xfrm>
          <a:prstGeom prst="roundRect">
            <a:avLst>
              <a:gd name="adj" fmla="val 9033"/>
            </a:avLst>
          </a:prstGeom>
          <a:gradFill>
            <a:gsLst>
              <a:gs pos="0">
                <a:srgbClr val="E29700"/>
              </a:gs>
              <a:gs pos="60000">
                <a:srgbClr val="B88800"/>
              </a:gs>
              <a:gs pos="100000">
                <a:srgbClr val="FAB900"/>
              </a:gs>
            </a:gsLst>
          </a:gradFill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Channel Model</a:t>
            </a:r>
          </a:p>
        </p:txBody>
      </p:sp>
      <p:sp>
        <p:nvSpPr>
          <p:cNvPr id="34" name="Rounded Rectangle 33"/>
          <p:cNvSpPr/>
          <p:nvPr/>
        </p:nvSpPr>
        <p:spPr bwMode="auto">
          <a:xfrm>
            <a:off x="504392" y="5161131"/>
            <a:ext cx="2525889" cy="920653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Formats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(RSS, JSON, XML,…)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3147239" y="5161131"/>
            <a:ext cx="2755043" cy="920653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Transports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(HTTP, TCP, MSMQ, …)</a:t>
            </a: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60560" y="5161131"/>
            <a:ext cx="2551013" cy="920653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pt-BR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Protocols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pt-BR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(SOAP, HTTP, Open Data Protocol, …)</a:t>
            </a:r>
          </a:p>
        </p:txBody>
      </p:sp>
      <p:sp>
        <p:nvSpPr>
          <p:cNvPr id="38" name="Rounded Rectangle 37"/>
          <p:cNvSpPr/>
          <p:nvPr/>
        </p:nvSpPr>
        <p:spPr bwMode="auto">
          <a:xfrm>
            <a:off x="414577" y="3117271"/>
            <a:ext cx="8293488" cy="1314706"/>
          </a:xfrm>
          <a:prstGeom prst="roundRect">
            <a:avLst>
              <a:gd name="adj" fmla="val 9033"/>
            </a:avLst>
          </a:prstGeom>
          <a:gradFill>
            <a:gsLst>
              <a:gs pos="0">
                <a:srgbClr val="15768D"/>
              </a:gs>
              <a:gs pos="60000">
                <a:srgbClr val="1D90AB"/>
              </a:gs>
              <a:gs pos="100000">
                <a:srgbClr val="44C1E8"/>
              </a:gs>
            </a:gsLst>
          </a:gradFill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Model</a:t>
            </a:r>
          </a:p>
        </p:txBody>
      </p:sp>
      <p:sp>
        <p:nvSpPr>
          <p:cNvPr id="40" name="Rounded Rectangle 39"/>
          <p:cNvSpPr/>
          <p:nvPr/>
        </p:nvSpPr>
        <p:spPr bwMode="auto">
          <a:xfrm>
            <a:off x="527785" y="3631882"/>
            <a:ext cx="2592429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Contracts</a:t>
            </a:r>
          </a:p>
        </p:txBody>
      </p:sp>
      <p:sp>
        <p:nvSpPr>
          <p:cNvPr id="41" name="Rounded Rectangle 40"/>
          <p:cNvSpPr/>
          <p:nvPr/>
        </p:nvSpPr>
        <p:spPr bwMode="auto">
          <a:xfrm>
            <a:off x="3259050" y="3631882"/>
            <a:ext cx="2575229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Contracts</a:t>
            </a:r>
          </a:p>
        </p:txBody>
      </p:sp>
      <p:sp>
        <p:nvSpPr>
          <p:cNvPr id="42" name="Rounded Rectangle 41"/>
          <p:cNvSpPr/>
          <p:nvPr/>
        </p:nvSpPr>
        <p:spPr bwMode="auto">
          <a:xfrm>
            <a:off x="5973114" y="3631882"/>
            <a:ext cx="2602258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 Behaviors</a:t>
            </a:r>
          </a:p>
        </p:txBody>
      </p:sp>
      <p:sp>
        <p:nvSpPr>
          <p:cNvPr id="45" name="Rounded Rectangle 44"/>
          <p:cNvSpPr/>
          <p:nvPr/>
        </p:nvSpPr>
        <p:spPr bwMode="auto">
          <a:xfrm>
            <a:off x="414578" y="1524000"/>
            <a:ext cx="8293488" cy="1391502"/>
          </a:xfrm>
          <a:prstGeom prst="roundRect">
            <a:avLst>
              <a:gd name="adj" fmla="val 9033"/>
            </a:avLst>
          </a:prstGeom>
          <a:gradFill>
            <a:gsLst>
              <a:gs pos="0">
                <a:srgbClr val="D11DD5"/>
              </a:gs>
              <a:gs pos="60000">
                <a:srgbClr val="E43097"/>
              </a:gs>
              <a:gs pos="100000">
                <a:srgbClr val="FC72B0"/>
              </a:gs>
            </a:gsLst>
          </a:gradFill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Model</a:t>
            </a:r>
          </a:p>
        </p:txBody>
      </p:sp>
      <p:sp>
        <p:nvSpPr>
          <p:cNvPr id="46" name="Rounded Rectangle 45"/>
          <p:cNvSpPr/>
          <p:nvPr/>
        </p:nvSpPr>
        <p:spPr bwMode="auto">
          <a:xfrm>
            <a:off x="525733" y="2115407"/>
            <a:ext cx="1525039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Core Services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2135758" y="2115407"/>
            <a:ext cx="1551011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HTTP Services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3771755" y="2115407"/>
            <a:ext cx="1576977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Services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5433718" y="2115407"/>
            <a:ext cx="1560453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RIA Services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7079156" y="2115407"/>
            <a:ext cx="1529760" cy="659071"/>
          </a:xfrm>
          <a:prstGeom prst="roundRect">
            <a:avLst>
              <a:gd name="adj" fmla="val 903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>
            <a:outerShdw blurRad="40005" dist="22860" dir="5400000" rotWithShape="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Workflow Services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Windows Communication Foundation (WCF)</a:t>
            </a:r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9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bg-BG" dirty="0"/>
          </a:p>
        </p:txBody>
      </p:sp>
      <p:sp>
        <p:nvSpPr>
          <p:cNvPr id="11663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SzPct val="90000"/>
              <a:buFont typeface="Wingdings" pitchFamily="2" charset="2"/>
              <a:buAutoNum type="arabicPeriod"/>
            </a:pPr>
            <a:r>
              <a:rPr lang="en-US" sz="2600" dirty="0"/>
              <a:t>Create a simple </a:t>
            </a:r>
            <a:r>
              <a:rPr lang="bg-BG" sz="2600" dirty="0"/>
              <a:t>W</a:t>
            </a:r>
            <a:r>
              <a:rPr lang="en-US" sz="2600" dirty="0"/>
              <a:t>CF service. It should have a method that accepts a DateTime parameter and returns the day of week (in Bulgarian) as string. Test it with the integrated WCF client</a:t>
            </a:r>
            <a:r>
              <a:rPr lang="en-US" sz="2600" dirty="0" smtClean="0"/>
              <a:t>.</a:t>
            </a:r>
            <a:endParaRPr lang="bg-BG" sz="2600" dirty="0"/>
          </a:p>
          <a:p>
            <a:pPr marL="342900" indent="-342900">
              <a:lnSpc>
                <a:spcPct val="100000"/>
              </a:lnSpc>
              <a:buSzPct val="90000"/>
              <a:buFont typeface="Wingdings" pitchFamily="2" charset="2"/>
              <a:buAutoNum type="arabicPeriod"/>
            </a:pPr>
            <a:r>
              <a:rPr lang="en-US" sz="2600" dirty="0"/>
              <a:t>Create a </a:t>
            </a:r>
            <a:r>
              <a:rPr lang="en-US" sz="2600" dirty="0" smtClean="0"/>
              <a:t>console-based client </a:t>
            </a:r>
            <a:r>
              <a:rPr lang="en-US" sz="2600" dirty="0"/>
              <a:t>for the WCF service above</a:t>
            </a:r>
            <a:r>
              <a:rPr lang="bg-BG" sz="2600" dirty="0"/>
              <a:t>.</a:t>
            </a:r>
            <a:r>
              <a:rPr lang="en-US" sz="2600" dirty="0"/>
              <a:t> Use the </a:t>
            </a:r>
            <a:r>
              <a:rPr lang="en-US" sz="2600" dirty="0" smtClean="0"/>
              <a:t>"Add </a:t>
            </a:r>
            <a:r>
              <a:rPr lang="en-US" sz="2600" dirty="0"/>
              <a:t>Service </a:t>
            </a:r>
            <a:r>
              <a:rPr lang="en-US" sz="2600" dirty="0" smtClean="0"/>
              <a:t>Reference" in </a:t>
            </a:r>
            <a:r>
              <a:rPr lang="en-US" sz="2600" dirty="0"/>
              <a:t>Visual Studio.</a:t>
            </a:r>
            <a:endParaRPr lang="bg-BG" sz="2600" dirty="0"/>
          </a:p>
          <a:p>
            <a:pPr marL="342900" indent="-342900">
              <a:lnSpc>
                <a:spcPct val="100000"/>
              </a:lnSpc>
              <a:buSzPct val="90000"/>
              <a:buFont typeface="Wingdings" pitchFamily="2" charset="2"/>
              <a:buAutoNum type="arabicPeriod"/>
            </a:pPr>
            <a:r>
              <a:rPr lang="en-US" sz="2600" dirty="0"/>
              <a:t>Create a</a:t>
            </a:r>
            <a:r>
              <a:rPr lang="bg-BG" sz="2600" dirty="0"/>
              <a:t> </a:t>
            </a:r>
            <a:r>
              <a:rPr lang="en-US" sz="2600" dirty="0"/>
              <a:t>Web</a:t>
            </a:r>
            <a:r>
              <a:rPr lang="bg-BG" sz="2600" dirty="0"/>
              <a:t> </a:t>
            </a:r>
            <a:r>
              <a:rPr lang="en-US" sz="2600" dirty="0"/>
              <a:t>service library which accepts two string as parameters. It should return the number of times the second string contains the first string</a:t>
            </a:r>
            <a:r>
              <a:rPr lang="bg-BG" sz="2600" dirty="0"/>
              <a:t>. </a:t>
            </a:r>
            <a:r>
              <a:rPr lang="en-US" sz="2600" dirty="0"/>
              <a:t>Test it with the integrated WCF client</a:t>
            </a:r>
            <a:r>
              <a:rPr lang="en-US" sz="2600" dirty="0" smtClean="0"/>
              <a:t>.</a:t>
            </a:r>
            <a:endParaRPr lang="en-US" sz="2600" dirty="0"/>
          </a:p>
          <a:p>
            <a:pPr marL="342900" indent="-342900">
              <a:lnSpc>
                <a:spcPct val="100000"/>
              </a:lnSpc>
              <a:buSzPct val="90000"/>
              <a:buFont typeface="Wingdings" pitchFamily="2" charset="2"/>
              <a:buAutoNum type="arabicPeriod"/>
            </a:pPr>
            <a:r>
              <a:rPr lang="en-US" sz="2600" dirty="0"/>
              <a:t>Host the latter service in IIS.</a:t>
            </a:r>
          </a:p>
          <a:p>
            <a:pPr marL="342900" indent="-342900">
              <a:lnSpc>
                <a:spcPct val="100000"/>
              </a:lnSpc>
              <a:buSzPct val="90000"/>
              <a:buFont typeface="Wingdings" pitchFamily="2" charset="2"/>
              <a:buAutoNum type="arabicPeriod"/>
            </a:pPr>
            <a:r>
              <a:rPr lang="en-US" sz="2600" dirty="0"/>
              <a:t>Create a </a:t>
            </a:r>
            <a:r>
              <a:rPr lang="en-US" sz="2600" dirty="0" smtClean="0"/>
              <a:t>console client </a:t>
            </a:r>
            <a:r>
              <a:rPr lang="en-US" sz="2600" dirty="0"/>
              <a:t>for the WCF service above</a:t>
            </a:r>
            <a:r>
              <a:rPr lang="bg-BG" sz="2600" dirty="0"/>
              <a:t>.</a:t>
            </a:r>
            <a:r>
              <a:rPr lang="en-US" sz="2600" dirty="0"/>
              <a:t> Use the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svcutil.exe</a:t>
            </a:r>
            <a:r>
              <a:rPr lang="en-US" sz="2600" dirty="0"/>
              <a:t> tool to generate the proxy classes.</a:t>
            </a:r>
            <a:endParaRPr lang="bg-BG" sz="26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1166340" name="Rectangle 4"/>
          <p:cNvSpPr>
            <a:spLocks noChangeArrowheads="1"/>
          </p:cNvSpPr>
          <p:nvPr/>
        </p:nvSpPr>
        <p:spPr bwMode="auto">
          <a:xfrm>
            <a:off x="2" y="-184666"/>
            <a:ext cx="18473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3326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WCF Structure: Contracts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4495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Service contract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Describes the service methods, parameters, and returned result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contract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Describe </a:t>
            </a:r>
            <a:r>
              <a:rPr lang="en-US" dirty="0"/>
              <a:t>the data </a:t>
            </a:r>
            <a:r>
              <a:rPr lang="en-US" dirty="0" smtClean="0"/>
              <a:t>types used in the contract and their members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4800600" y="1219202"/>
            <a:ext cx="3810000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[ServiceContract]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ISumator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[OperationContract]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a, int b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800600" y="4038602"/>
            <a:ext cx="3810000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Contract]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Person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DataMember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{get; set;}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53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152400"/>
            <a:ext cx="6172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WCF Structure: Bindings and Addressing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Binding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Transport – HTTP, TCP, MSMQ, …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Channel type – one-way, duplex, request-reply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Encoding – XML, </a:t>
            </a:r>
            <a:r>
              <a:rPr lang="en-US" dirty="0" smtClean="0"/>
              <a:t>JSON, binary</a:t>
            </a:r>
            <a:r>
              <a:rPr lang="en-US" dirty="0"/>
              <a:t>, </a:t>
            </a:r>
            <a:r>
              <a:rPr lang="en-US" dirty="0" smtClean="0"/>
              <a:t>MTOM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WS-* protocols – WS-Security, </a:t>
            </a:r>
            <a:r>
              <a:rPr lang="en-US" dirty="0" smtClean="0"/>
              <a:t>WS-Addressing, </a:t>
            </a:r>
            <a:r>
              <a:rPr lang="en-US" noProof="1" smtClean="0"/>
              <a:t>WS-ReliableMessaging</a:t>
            </a:r>
            <a:r>
              <a:rPr lang="en-US" dirty="0" smtClean="0"/>
              <a:t>, WS-Transaction, …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Addressing</a:t>
            </a:r>
          </a:p>
          <a:p>
            <a:pPr lvl="1">
              <a:lnSpc>
                <a:spcPct val="9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http://someURI</a:t>
            </a:r>
          </a:p>
          <a:p>
            <a:pPr lvl="1">
              <a:lnSpc>
                <a:spcPct val="9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net.tcp://someOtherURI</a:t>
            </a:r>
          </a:p>
          <a:p>
            <a:pPr lvl="1">
              <a:lnSpc>
                <a:spcPct val="9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net.msmq://stillAnotherURI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5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5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371600"/>
            <a:ext cx="82296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Creating a WCF Service</a:t>
            </a:r>
            <a:endParaRPr lang="bg-BG" dirty="0"/>
          </a:p>
        </p:txBody>
      </p:sp>
      <p:sp>
        <p:nvSpPr>
          <p:cNvPr id="7" name="Subtitle 3"/>
          <p:cNvSpPr>
            <a:spLocks noGrp="1"/>
          </p:cNvSpPr>
          <p:nvPr>
            <p:ph type="subTitle" idx="1"/>
          </p:nvPr>
        </p:nvSpPr>
        <p:spPr>
          <a:xfrm>
            <a:off x="609600" y="2174080"/>
            <a:ext cx="7924800" cy="569120"/>
          </a:xfrm>
        </p:spPr>
        <p:txBody>
          <a:bodyPr/>
          <a:lstStyle/>
          <a:p>
            <a:r>
              <a:rPr dirty="0" smtClean="0"/>
              <a:t>Step by Step</a:t>
            </a:r>
            <a:endParaRPr lang="bg-BG" dirty="0"/>
          </a:p>
        </p:txBody>
      </p:sp>
      <p:pic>
        <p:nvPicPr>
          <p:cNvPr id="73730" name="Picture 2" descr="http://netprogramminghelp.com/wp-content/uploads/2010/06/wcf_architectu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41508">
            <a:off x="643978" y="2797739"/>
            <a:ext cx="3449416" cy="33896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2" descr="http://www.nxtgenug.net/imagescontent/art32/WCF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2" y="3389574"/>
            <a:ext cx="4426683" cy="2362200"/>
          </a:xfrm>
          <a:prstGeom prst="roundRect">
            <a:avLst>
              <a:gd name="adj" fmla="val 368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616368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</a:t>
            </a:r>
            <a:r>
              <a:rPr lang="en-US" dirty="0" smtClean="0"/>
              <a:t>WCF: Creating and Consuming Services</a:t>
            </a:r>
            <a:endParaRPr lang="bg-BG" dirty="0"/>
          </a:p>
        </p:txBody>
      </p:sp>
      <p:sp>
        <p:nvSpPr>
          <p:cNvPr id="126771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WCF </a:t>
            </a:r>
            <a:r>
              <a:rPr lang="en-US" dirty="0"/>
              <a:t>is </a:t>
            </a:r>
            <a:r>
              <a:rPr lang="bg-BG" dirty="0" smtClean="0"/>
              <a:t>а </a:t>
            </a:r>
            <a:r>
              <a:rPr lang="en-US" dirty="0" smtClean="0"/>
              <a:t>powerful </a:t>
            </a:r>
            <a:r>
              <a:rPr lang="en-US" dirty="0" smtClean="0"/>
              <a:t>Microsoft </a:t>
            </a:r>
            <a:r>
              <a:rPr lang="en-US" dirty="0" smtClean="0"/>
              <a:t>technolog</a:t>
            </a:r>
            <a:r>
              <a:rPr lang="en-US" dirty="0"/>
              <a:t>y</a:t>
            </a:r>
            <a:r>
              <a:rPr lang="en-US" dirty="0" smtClean="0"/>
              <a:t> </a:t>
            </a:r>
            <a:r>
              <a:rPr lang="en-US" dirty="0" smtClean="0"/>
              <a:t>stack for the SOA world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Three steps to use </a:t>
            </a:r>
            <a:r>
              <a:rPr lang="en-US" dirty="0" smtClean="0"/>
              <a:t>WCF: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Create a WCF </a:t>
            </a:r>
            <a:r>
              <a:rPr lang="en-US" dirty="0" smtClean="0"/>
              <a:t>Service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Service </a:t>
            </a:r>
            <a:r>
              <a:rPr lang="en-US" dirty="0" smtClean="0"/>
              <a:t>contract, data contract, implementation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Host </a:t>
            </a:r>
            <a:r>
              <a:rPr lang="en-US" dirty="0"/>
              <a:t>the WCF Service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Several hosting </a:t>
            </a:r>
            <a:r>
              <a:rPr lang="en-US" dirty="0" smtClean="0"/>
              <a:t>options: IIS, standalone,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Consume (use, invoke) the </a:t>
            </a:r>
            <a:r>
              <a:rPr lang="en-US" dirty="0"/>
              <a:t>WCF service from a client application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91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1883</TotalTime>
  <Words>3136</Words>
  <Application>Microsoft Office PowerPoint</Application>
  <PresentationFormat>On-screen Show (4:3)</PresentationFormat>
  <Paragraphs>491</Paragraphs>
  <Slides>50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Cambria</vt:lpstr>
      <vt:lpstr>Consolas</vt:lpstr>
      <vt:lpstr>Corbel</vt:lpstr>
      <vt:lpstr>Courier New</vt:lpstr>
      <vt:lpstr>Wingdings</vt:lpstr>
      <vt:lpstr>Wingdings 2</vt:lpstr>
      <vt:lpstr>Telerik Academy</vt:lpstr>
      <vt:lpstr>Windows Communication Foundation (WCF)</vt:lpstr>
      <vt:lpstr>Table of Contents</vt:lpstr>
      <vt:lpstr>Table of Contents (2)</vt:lpstr>
      <vt:lpstr>Windows Communication Foundation (WCF)</vt:lpstr>
      <vt:lpstr>Windows Communication Foundation (WCF)</vt:lpstr>
      <vt:lpstr>WCF Structure: Contracts</vt:lpstr>
      <vt:lpstr>WCF Structure: Bindings and Addressing</vt:lpstr>
      <vt:lpstr>Creating a WCF Service</vt:lpstr>
      <vt:lpstr>Using WCF: Creating and Consuming Services</vt:lpstr>
      <vt:lpstr>Creating a WCF Service</vt:lpstr>
      <vt:lpstr>Creating a WCF Service</vt:lpstr>
      <vt:lpstr>Defining a Service Contract</vt:lpstr>
      <vt:lpstr>Defining a Service Contract (2)</vt:lpstr>
      <vt:lpstr>Defining a Service Contract – Example</vt:lpstr>
      <vt:lpstr>Creating a WCF Service</vt:lpstr>
      <vt:lpstr>Implementing a WCF Service</vt:lpstr>
      <vt:lpstr>Creating a WCF Service</vt:lpstr>
      <vt:lpstr>Configuring Endpoints</vt:lpstr>
      <vt:lpstr>Configuring Endpoints (2)</vt:lpstr>
      <vt:lpstr>Configuring Endpoints in Config Files</vt:lpstr>
      <vt:lpstr>Configuring Endpoints in Config Files – Example</vt:lpstr>
      <vt:lpstr>Configuring Services in Config Files</vt:lpstr>
      <vt:lpstr>Configuring Services in Config Files – Example</vt:lpstr>
      <vt:lpstr>Creating and Configuring a WCF Service</vt:lpstr>
      <vt:lpstr>Hosting a WCF Service</vt:lpstr>
      <vt:lpstr>Hosting WCF Service</vt:lpstr>
      <vt:lpstr>Hosting a WCF Service in IIS</vt:lpstr>
      <vt:lpstr>Hosting a WCF Service in IIS (2)</vt:lpstr>
      <vt:lpstr>Hosting WCF Services in IIS</vt:lpstr>
      <vt:lpstr>The ServiceHost Class</vt:lpstr>
      <vt:lpstr>Self-Hosting a WCF Service</vt:lpstr>
      <vt:lpstr>Using the WCF Test Client</vt:lpstr>
      <vt:lpstr>WCF Test Client</vt:lpstr>
      <vt:lpstr>Consuming a WCF Service</vt:lpstr>
      <vt:lpstr>Consuming WCF Services</vt:lpstr>
      <vt:lpstr>Generating a Proxy Class</vt:lpstr>
      <vt:lpstr>Generating a Proxy Class (2)</vt:lpstr>
      <vt:lpstr>Generating a Proxy Class in VS</vt:lpstr>
      <vt:lpstr>Generating a Proxy Class in VS (2)</vt:lpstr>
      <vt:lpstr>Using a Proxy Class</vt:lpstr>
      <vt:lpstr>Consuming a WCF Service in Visual Studio</vt:lpstr>
      <vt:lpstr>Asynchronous Calls to a WCF Service</vt:lpstr>
      <vt:lpstr>Calling a WCF Service Asynchronously</vt:lpstr>
      <vt:lpstr>Calling a WCF Service Asynchronously (2)</vt:lpstr>
      <vt:lpstr>Asynchronous WCF Calls</vt:lpstr>
      <vt:lpstr>RESTful WCF Services</vt:lpstr>
      <vt:lpstr>RESTful WCF Services</vt:lpstr>
      <vt:lpstr>RESTful WCF Services</vt:lpstr>
      <vt:lpstr>Windows Communication Foundation (WCF)</vt:lpstr>
      <vt:lpstr>Exercises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WCF (Windows Communication Foundation)</dc:title>
  <dc:creator>Svetlin.Nakov@telerik.com</dc:creator>
  <cp:keywords>WCF, SOAP, WSDL, REST, services</cp:keywords>
  <cp:lastModifiedBy>Svetlin Nakov</cp:lastModifiedBy>
  <cp:revision>12</cp:revision>
  <dcterms:created xsi:type="dcterms:W3CDTF">2013-07-11T11:18:19Z</dcterms:created>
  <dcterms:modified xsi:type="dcterms:W3CDTF">2013-08-05T22:12:30Z</dcterms:modified>
  <cp:category>web services, WCF, programming</cp:category>
</cp:coreProperties>
</file>